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0" r:id="rId1"/>
  </p:sldMasterIdLst>
  <p:notesMasterIdLst>
    <p:notesMasterId r:id="rId82"/>
  </p:notesMasterIdLst>
  <p:handoutMasterIdLst>
    <p:handoutMasterId r:id="rId83"/>
  </p:handoutMasterIdLst>
  <p:sldIdLst>
    <p:sldId id="256" r:id="rId2"/>
    <p:sldId id="784" r:id="rId3"/>
    <p:sldId id="785" r:id="rId4"/>
    <p:sldId id="783" r:id="rId5"/>
    <p:sldId id="626" r:id="rId6"/>
    <p:sldId id="645" r:id="rId7"/>
    <p:sldId id="627" r:id="rId8"/>
    <p:sldId id="628" r:id="rId9"/>
    <p:sldId id="656" r:id="rId10"/>
    <p:sldId id="657" r:id="rId11"/>
    <p:sldId id="660" r:id="rId12"/>
    <p:sldId id="655" r:id="rId13"/>
    <p:sldId id="759" r:id="rId14"/>
    <p:sldId id="758" r:id="rId15"/>
    <p:sldId id="652" r:id="rId16"/>
    <p:sldId id="653" r:id="rId17"/>
    <p:sldId id="654" r:id="rId18"/>
    <p:sldId id="767" r:id="rId19"/>
    <p:sldId id="768" r:id="rId20"/>
    <p:sldId id="769" r:id="rId21"/>
    <p:sldId id="664" r:id="rId22"/>
    <p:sldId id="665" r:id="rId23"/>
    <p:sldId id="667" r:id="rId24"/>
    <p:sldId id="666" r:id="rId25"/>
    <p:sldId id="669" r:id="rId26"/>
    <p:sldId id="754" r:id="rId27"/>
    <p:sldId id="670" r:id="rId28"/>
    <p:sldId id="659" r:id="rId29"/>
    <p:sldId id="661" r:id="rId30"/>
    <p:sldId id="624" r:id="rId31"/>
    <p:sldId id="663" r:id="rId32"/>
    <p:sldId id="662" r:id="rId33"/>
    <p:sldId id="707" r:id="rId34"/>
    <p:sldId id="671" r:id="rId35"/>
    <p:sldId id="672" r:id="rId36"/>
    <p:sldId id="708" r:id="rId37"/>
    <p:sldId id="709" r:id="rId38"/>
    <p:sldId id="710" r:id="rId39"/>
    <p:sldId id="711" r:id="rId40"/>
    <p:sldId id="712" r:id="rId41"/>
    <p:sldId id="713" r:id="rId42"/>
    <p:sldId id="714" r:id="rId43"/>
    <p:sldId id="715" r:id="rId44"/>
    <p:sldId id="716" r:id="rId45"/>
    <p:sldId id="717" r:id="rId46"/>
    <p:sldId id="718" r:id="rId47"/>
    <p:sldId id="719" r:id="rId48"/>
    <p:sldId id="755" r:id="rId49"/>
    <p:sldId id="756" r:id="rId50"/>
    <p:sldId id="720" r:id="rId51"/>
    <p:sldId id="721" r:id="rId52"/>
    <p:sldId id="722" r:id="rId53"/>
    <p:sldId id="723" r:id="rId54"/>
    <p:sldId id="724" r:id="rId55"/>
    <p:sldId id="725" r:id="rId56"/>
    <p:sldId id="782" r:id="rId57"/>
    <p:sldId id="726" r:id="rId58"/>
    <p:sldId id="727" r:id="rId59"/>
    <p:sldId id="728" r:id="rId60"/>
    <p:sldId id="729" r:id="rId61"/>
    <p:sldId id="730" r:id="rId62"/>
    <p:sldId id="731" r:id="rId63"/>
    <p:sldId id="732" r:id="rId64"/>
    <p:sldId id="733" r:id="rId65"/>
    <p:sldId id="734" r:id="rId66"/>
    <p:sldId id="748" r:id="rId67"/>
    <p:sldId id="749" r:id="rId68"/>
    <p:sldId id="750" r:id="rId69"/>
    <p:sldId id="751" r:id="rId70"/>
    <p:sldId id="786" r:id="rId71"/>
    <p:sldId id="735" r:id="rId72"/>
    <p:sldId id="736" r:id="rId73"/>
    <p:sldId id="737" r:id="rId74"/>
    <p:sldId id="738" r:id="rId75"/>
    <p:sldId id="739" r:id="rId76"/>
    <p:sldId id="752" r:id="rId77"/>
    <p:sldId id="753" r:id="rId78"/>
    <p:sldId id="787" r:id="rId79"/>
    <p:sldId id="746" r:id="rId80"/>
    <p:sldId id="747" r:id="rId8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395E"/>
    <a:srgbClr val="6666FF"/>
    <a:srgbClr val="FFFF99"/>
    <a:srgbClr val="A4BFF4"/>
    <a:srgbClr val="FF9966"/>
    <a:srgbClr val="000000"/>
    <a:srgbClr val="ACACAC"/>
    <a:srgbClr val="E2B7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000" y="-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14"/>
    </p:cViewPr>
  </p:sorterViewPr>
  <p:notesViewPr>
    <p:cSldViewPr>
      <p:cViewPr varScale="1">
        <p:scale>
          <a:sx n="48" d="100"/>
          <a:sy n="48" d="100"/>
        </p:scale>
        <p:origin x="-129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r>
              <a:rPr lang="en-US"/>
              <a:t>Bob Cuspe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5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r>
              <a:rPr lang="en-US"/>
              <a:t>Title goes here</a:t>
            </a:r>
          </a:p>
        </p:txBody>
      </p:sp>
      <p:sp>
        <p:nvSpPr>
          <p:cNvPr id="375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fld id="{7FC40EBD-C7A1-45E2-B239-CFA565928A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06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06" name="Rectangle 1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15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6608" name="Rectangle 1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6609" name="Rectangle 1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6610" name="Rectangle 1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6611" name="Rectangle 1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fld id="{8FEBF4F3-E140-41CC-AB3A-0C89E3C19D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310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63A18859-6884-4CFA-9698-CA40A07AD05E}" type="slidenum">
              <a:rPr lang="en-US" altLang="pt-BR"/>
              <a:pPr>
                <a:buClr>
                  <a:prstClr val="black"/>
                </a:buClr>
              </a:pPr>
              <a:t>38</a:t>
            </a:fld>
            <a:endParaRPr lang="en-US" altLang="pt-BR"/>
          </a:p>
        </p:txBody>
      </p:sp>
      <p:sp>
        <p:nvSpPr>
          <p:cNvPr id="593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3E0B5433-2A71-4292-9178-1F10FB80E524}" type="slidenum">
              <a:rPr lang="en-US" altLang="pt-BR"/>
              <a:pPr>
                <a:buClr>
                  <a:prstClr val="black"/>
                </a:buClr>
              </a:pPr>
              <a:t>39</a:t>
            </a:fld>
            <a:endParaRPr lang="en-US" altLang="pt-BR"/>
          </a:p>
        </p:txBody>
      </p:sp>
      <p:sp>
        <p:nvSpPr>
          <p:cNvPr id="6379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37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37CD8B6D-2D5A-4DED-AA2E-8D7B9E6D3AC1}" type="slidenum">
              <a:rPr lang="en-US" altLang="pt-BR"/>
              <a:pPr>
                <a:buClr>
                  <a:prstClr val="black"/>
                </a:buClr>
              </a:pPr>
              <a:t>40</a:t>
            </a:fld>
            <a:endParaRPr lang="en-US" altLang="pt-BR"/>
          </a:p>
        </p:txBody>
      </p:sp>
      <p:sp>
        <p:nvSpPr>
          <p:cNvPr id="6359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9D88537D-AA0B-4AFE-B76D-899620A9C49E}" type="slidenum">
              <a:rPr lang="en-US" altLang="pt-BR"/>
              <a:pPr>
                <a:buClr>
                  <a:prstClr val="black"/>
                </a:buClr>
              </a:pPr>
              <a:t>41</a:t>
            </a:fld>
            <a:endParaRPr lang="en-US" altLang="pt-BR"/>
          </a:p>
        </p:txBody>
      </p:sp>
      <p:sp>
        <p:nvSpPr>
          <p:cNvPr id="6420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4BBCF906-7233-4325-A9EB-D61720E56D50}" type="slidenum">
              <a:rPr lang="en-US" altLang="pt-BR"/>
              <a:pPr>
                <a:buClr>
                  <a:prstClr val="black"/>
                </a:buClr>
              </a:pPr>
              <a:t>42</a:t>
            </a:fld>
            <a:endParaRPr lang="en-US" altLang="pt-BR"/>
          </a:p>
        </p:txBody>
      </p:sp>
      <p:sp>
        <p:nvSpPr>
          <p:cNvPr id="6440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4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6BBC5D51-EC49-4DFC-A217-0CC98035637E}" type="slidenum">
              <a:rPr lang="en-US" altLang="pt-BR"/>
              <a:pPr>
                <a:buClr>
                  <a:prstClr val="black"/>
                </a:buClr>
              </a:pPr>
              <a:t>43</a:t>
            </a:fld>
            <a:endParaRPr lang="en-US" altLang="pt-BR"/>
          </a:p>
        </p:txBody>
      </p:sp>
      <p:sp>
        <p:nvSpPr>
          <p:cNvPr id="6461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7D35548D-D9B3-4AE8-A2A1-2B9AFC7E6799}" type="slidenum">
              <a:rPr lang="en-US" altLang="pt-BR"/>
              <a:pPr>
                <a:buClr>
                  <a:prstClr val="black"/>
                </a:buClr>
              </a:pPr>
              <a:t>44</a:t>
            </a:fld>
            <a:endParaRPr lang="en-US" altLang="pt-BR"/>
          </a:p>
        </p:txBody>
      </p:sp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Swis721 Blk BT" pitchFamily="34" charset="0"/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Swis721 Blk BT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62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38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000875" y="687388"/>
            <a:ext cx="1960563" cy="55753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16013" y="687388"/>
            <a:ext cx="5732462" cy="55753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64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20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5531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16013" y="1557338"/>
            <a:ext cx="3846512" cy="4705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14925" y="1557338"/>
            <a:ext cx="3846513" cy="4705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6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91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0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65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526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81113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529" y="687388"/>
            <a:ext cx="863791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557338"/>
            <a:ext cx="8637911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68571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BCBCBC"/>
          </a:solidFill>
          <a:latin typeface="Swis721 Blk BT" pitchFamily="34" charset="0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•"/>
        <a:defRPr sz="3200">
          <a:solidFill>
            <a:srgbClr val="BCBCBC"/>
          </a:solidFill>
          <a:latin typeface="Swis721 Blk BT" pitchFamily="34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–"/>
        <a:defRPr sz="2800">
          <a:solidFill>
            <a:srgbClr val="BCBCBC"/>
          </a:solidFill>
          <a:latin typeface="Swis721 Blk BT" pitchFamily="34" charset="0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•"/>
        <a:defRPr sz="2400">
          <a:solidFill>
            <a:srgbClr val="BCBCBC"/>
          </a:solidFill>
          <a:latin typeface="Swis721 Blk BT" pitchFamily="34" charset="0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–"/>
        <a:defRPr sz="2000">
          <a:solidFill>
            <a:srgbClr val="BCBCBC"/>
          </a:solidFill>
          <a:latin typeface="Swis721 Blk BT" pitchFamily="34" charset="0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»"/>
        <a:defRPr sz="2000">
          <a:solidFill>
            <a:srgbClr val="BCBCBC"/>
          </a:solidFill>
          <a:latin typeface="Swis721 Blk BT" pitchFamily="34" charset="0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609600" y="6535738"/>
            <a:ext cx="807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defRPr/>
            </a:pP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969696"/>
                  </a:outerShdw>
                </a:effectLst>
              </a:rPr>
              <a:t>Departamento</a:t>
            </a:r>
            <a:r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969696"/>
                  </a:outerShdw>
                </a:effectLst>
              </a:rPr>
              <a:t> de Informática e Estatística - INE/CTC/UFSC</a:t>
            </a:r>
            <a:endParaRPr lang="en-US" sz="200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</a:endParaRPr>
          </a:p>
        </p:txBody>
      </p:sp>
      <p:sp>
        <p:nvSpPr>
          <p:cNvPr id="22531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62000" y="3048000"/>
            <a:ext cx="8001000" cy="1143000"/>
          </a:xfrm>
        </p:spPr>
        <p:txBody>
          <a:bodyPr/>
          <a:lstStyle/>
          <a:p>
            <a:pPr algn="ctr"/>
            <a:r>
              <a:rPr lang="en-US" altLang="pt-BR" sz="2800" dirty="0" err="1" smtClean="0"/>
              <a:t>Computação</a:t>
            </a:r>
            <a:r>
              <a:rPr lang="en-US" altLang="pt-BR" sz="2800" dirty="0" smtClean="0"/>
              <a:t> </a:t>
            </a:r>
            <a:r>
              <a:rPr lang="en-US" altLang="pt-BR" sz="2800" dirty="0" err="1" smtClean="0"/>
              <a:t>Gráfica</a:t>
            </a:r>
            <a:r>
              <a:rPr lang="en-US" altLang="pt-BR" sz="2800" dirty="0" smtClean="0"/>
              <a:t>:</a:t>
            </a:r>
            <a:br>
              <a:rPr lang="en-US" altLang="pt-BR" sz="2800" dirty="0" smtClean="0"/>
            </a:br>
            <a:r>
              <a:rPr lang="en-US" altLang="pt-BR" sz="2800" dirty="0" smtClean="0"/>
              <a:t/>
            </a:r>
            <a:br>
              <a:rPr lang="en-US" altLang="pt-BR" sz="2800" dirty="0" smtClean="0"/>
            </a:br>
            <a:r>
              <a:rPr lang="en-US" altLang="pt-BR" dirty="0" err="1" smtClean="0"/>
              <a:t>Capítulo</a:t>
            </a:r>
            <a:r>
              <a:rPr lang="en-US" altLang="pt-BR" dirty="0" smtClean="0"/>
              <a:t> 7 - </a:t>
            </a:r>
            <a:r>
              <a:rPr lang="en-US" altLang="pt-BR" dirty="0" err="1" smtClean="0"/>
              <a:t>Representação</a:t>
            </a:r>
            <a:r>
              <a:rPr lang="en-US" altLang="pt-BR" dirty="0" smtClean="0"/>
              <a:t> 3D</a:t>
            </a:r>
            <a:br>
              <a:rPr lang="en-US" altLang="pt-BR" dirty="0" smtClean="0"/>
            </a:br>
            <a:r>
              <a:rPr lang="en-US" altLang="pt-BR" dirty="0" smtClean="0"/>
              <a:t/>
            </a:r>
            <a:br>
              <a:rPr lang="en-US" altLang="pt-BR" dirty="0" smtClean="0"/>
            </a:br>
            <a:endParaRPr lang="en-US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382000" cy="990600"/>
          </a:xfrm>
        </p:spPr>
        <p:txBody>
          <a:bodyPr/>
          <a:lstStyle/>
          <a:p>
            <a:r>
              <a:rPr lang="pt-BR" altLang="pt-BR" dirty="0" smtClean="0"/>
              <a:t>Representação mais simples: Adicionando elementos</a:t>
            </a:r>
          </a:p>
        </p:txBody>
      </p:sp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19" y="1326976"/>
            <a:ext cx="731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8686800" cy="990600"/>
          </a:xfrm>
        </p:spPr>
        <p:txBody>
          <a:bodyPr/>
          <a:lstStyle/>
          <a:p>
            <a:r>
              <a:rPr lang="pt-BR" altLang="pt-BR" smtClean="0"/>
              <a:t>Representação: implementação das listas utilizando ponteiros</a:t>
            </a:r>
          </a:p>
        </p:txBody>
      </p:sp>
      <p:grpSp>
        <p:nvGrpSpPr>
          <p:cNvPr id="29699" name="Grupo 95"/>
          <p:cNvGrpSpPr>
            <a:grpSpLocks/>
          </p:cNvGrpSpPr>
          <p:nvPr/>
        </p:nvGrpSpPr>
        <p:grpSpPr bwMode="auto">
          <a:xfrm>
            <a:off x="2714625" y="2428875"/>
            <a:ext cx="5786438" cy="3268663"/>
            <a:chOff x="2357422" y="2691466"/>
            <a:chExt cx="5786478" cy="3268024"/>
          </a:xfrm>
        </p:grpSpPr>
        <p:grpSp>
          <p:nvGrpSpPr>
            <p:cNvPr id="29702" name="Grupo 5"/>
            <p:cNvGrpSpPr>
              <a:grpSpLocks/>
            </p:cNvGrpSpPr>
            <p:nvPr/>
          </p:nvGrpSpPr>
          <p:grpSpPr bwMode="auto">
            <a:xfrm>
              <a:off x="2357422" y="3214686"/>
              <a:ext cx="1143008" cy="428628"/>
              <a:chOff x="2357422" y="3214686"/>
              <a:chExt cx="1143008" cy="428628"/>
            </a:xfrm>
          </p:grpSpPr>
          <p:sp>
            <p:nvSpPr>
              <p:cNvPr id="4" name="Retângulo 3"/>
              <p:cNvSpPr/>
              <p:nvPr/>
            </p:nvSpPr>
            <p:spPr bwMode="auto">
              <a:xfrm>
                <a:off x="2357422" y="3215239"/>
                <a:ext cx="571504" cy="428541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" name="Retângulo 4"/>
              <p:cNvSpPr/>
              <p:nvPr/>
            </p:nvSpPr>
            <p:spPr bwMode="auto">
              <a:xfrm>
                <a:off x="2928926" y="3215239"/>
                <a:ext cx="571504" cy="428541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</p:grpSp>
        <p:grpSp>
          <p:nvGrpSpPr>
            <p:cNvPr id="29703" name="Grupo 6"/>
            <p:cNvGrpSpPr>
              <a:grpSpLocks/>
            </p:cNvGrpSpPr>
            <p:nvPr/>
          </p:nvGrpSpPr>
          <p:grpSpPr bwMode="auto">
            <a:xfrm>
              <a:off x="4143372" y="3214686"/>
              <a:ext cx="1143008" cy="428628"/>
              <a:chOff x="2357422" y="3214686"/>
              <a:chExt cx="1143008" cy="428628"/>
            </a:xfrm>
          </p:grpSpPr>
          <p:sp>
            <p:nvSpPr>
              <p:cNvPr id="8" name="Retângulo 7"/>
              <p:cNvSpPr/>
              <p:nvPr/>
            </p:nvSpPr>
            <p:spPr bwMode="auto">
              <a:xfrm>
                <a:off x="2357422" y="3215239"/>
                <a:ext cx="571504" cy="428541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 bwMode="auto">
              <a:xfrm>
                <a:off x="2928926" y="3215239"/>
                <a:ext cx="571504" cy="428541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</p:grpSp>
        <p:grpSp>
          <p:nvGrpSpPr>
            <p:cNvPr id="29704" name="Grupo 9"/>
            <p:cNvGrpSpPr>
              <a:grpSpLocks/>
            </p:cNvGrpSpPr>
            <p:nvPr/>
          </p:nvGrpSpPr>
          <p:grpSpPr bwMode="auto">
            <a:xfrm>
              <a:off x="7000892" y="3214686"/>
              <a:ext cx="1143008" cy="428628"/>
              <a:chOff x="2357422" y="3214686"/>
              <a:chExt cx="1143008" cy="428628"/>
            </a:xfrm>
          </p:grpSpPr>
          <p:sp>
            <p:nvSpPr>
              <p:cNvPr id="11" name="Retângulo 10"/>
              <p:cNvSpPr/>
              <p:nvPr/>
            </p:nvSpPr>
            <p:spPr bwMode="auto">
              <a:xfrm>
                <a:off x="2357422" y="3215239"/>
                <a:ext cx="571504" cy="428541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 bwMode="auto">
              <a:xfrm>
                <a:off x="2928926" y="3215239"/>
                <a:ext cx="571504" cy="428541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</p:grpSp>
        <p:sp>
          <p:nvSpPr>
            <p:cNvPr id="29" name="CaixaDeTexto 28"/>
            <p:cNvSpPr txBox="1"/>
            <p:nvPr/>
          </p:nvSpPr>
          <p:spPr>
            <a:xfrm>
              <a:off x="2714612" y="2691466"/>
              <a:ext cx="500065" cy="5237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4500562" y="2715274"/>
              <a:ext cx="500066" cy="5221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7358082" y="2715274"/>
              <a:ext cx="500066" cy="5221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schemeClr val="tx1"/>
                  </a:solidFill>
                </a:rPr>
                <a:t>L</a:t>
              </a:r>
            </a:p>
          </p:txBody>
        </p:sp>
        <p:grpSp>
          <p:nvGrpSpPr>
            <p:cNvPr id="29708" name="Grupo 35"/>
            <p:cNvGrpSpPr>
              <a:grpSpLocks/>
            </p:cNvGrpSpPr>
            <p:nvPr/>
          </p:nvGrpSpPr>
          <p:grpSpPr bwMode="auto">
            <a:xfrm>
              <a:off x="2357422" y="4614418"/>
              <a:ext cx="571504" cy="1285884"/>
              <a:chOff x="2357422" y="4643446"/>
              <a:chExt cx="571504" cy="1285884"/>
            </a:xfrm>
          </p:grpSpPr>
          <p:grpSp>
            <p:nvGrpSpPr>
              <p:cNvPr id="29739" name="Grupo 19"/>
              <p:cNvGrpSpPr>
                <a:grpSpLocks/>
              </p:cNvGrpSpPr>
              <p:nvPr/>
            </p:nvGrpSpPr>
            <p:grpSpPr bwMode="auto">
              <a:xfrm>
                <a:off x="2357422" y="4643446"/>
                <a:ext cx="571504" cy="1285884"/>
                <a:chOff x="2357422" y="4643446"/>
                <a:chExt cx="571504" cy="1285884"/>
              </a:xfrm>
            </p:grpSpPr>
            <p:sp>
              <p:nvSpPr>
                <p:cNvPr id="14" name="Retângulo 13"/>
                <p:cNvSpPr/>
                <p:nvPr/>
              </p:nvSpPr>
              <p:spPr bwMode="auto">
                <a:xfrm>
                  <a:off x="2357422" y="4644168"/>
                  <a:ext cx="571504" cy="42854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 bwMode="auto">
                <a:xfrm>
                  <a:off x="2357422" y="5072709"/>
                  <a:ext cx="571504" cy="42854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pt-BR"/>
                </a:p>
              </p:txBody>
            </p:sp>
            <p:sp>
              <p:nvSpPr>
                <p:cNvPr id="16" name="Retângulo 15"/>
                <p:cNvSpPr/>
                <p:nvPr/>
              </p:nvSpPr>
              <p:spPr bwMode="auto">
                <a:xfrm>
                  <a:off x="2357422" y="5501251"/>
                  <a:ext cx="571504" cy="42854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pt-BR"/>
                </a:p>
              </p:txBody>
            </p:sp>
          </p:grpSp>
          <p:sp>
            <p:nvSpPr>
              <p:cNvPr id="32" name="CaixaDeTexto 31"/>
              <p:cNvSpPr txBox="1"/>
              <p:nvPr/>
            </p:nvSpPr>
            <p:spPr>
              <a:xfrm>
                <a:off x="2428861" y="4702894"/>
                <a:ext cx="500065" cy="36981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pt-BR" sz="1800" dirty="0">
                    <a:solidFill>
                      <a:schemeClr val="tx1"/>
                    </a:solidFill>
                  </a:rPr>
                  <a:t>x1</a:t>
                </a:r>
              </a:p>
            </p:txBody>
          </p:sp>
          <p:sp>
            <p:nvSpPr>
              <p:cNvPr id="34" name="CaixaDeTexto 33"/>
              <p:cNvSpPr txBox="1"/>
              <p:nvPr/>
            </p:nvSpPr>
            <p:spPr>
              <a:xfrm>
                <a:off x="2428861" y="5131436"/>
                <a:ext cx="500065" cy="36981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pt-BR" sz="1800" dirty="0">
                    <a:solidFill>
                      <a:schemeClr val="tx1"/>
                    </a:solidFill>
                  </a:rPr>
                  <a:t>y1</a:t>
                </a:r>
              </a:p>
            </p:txBody>
          </p:sp>
          <p:sp>
            <p:nvSpPr>
              <p:cNvPr id="35" name="CaixaDeTexto 34"/>
              <p:cNvSpPr txBox="1"/>
              <p:nvPr/>
            </p:nvSpPr>
            <p:spPr>
              <a:xfrm>
                <a:off x="2428861" y="5559977"/>
                <a:ext cx="500065" cy="36981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pt-BR" sz="1800" dirty="0">
                    <a:solidFill>
                      <a:schemeClr val="tx1"/>
                    </a:solidFill>
                  </a:rPr>
                  <a:t>z1</a:t>
                </a:r>
              </a:p>
            </p:txBody>
          </p:sp>
        </p:grpSp>
        <p:grpSp>
          <p:nvGrpSpPr>
            <p:cNvPr id="29709" name="Grupo 36"/>
            <p:cNvGrpSpPr>
              <a:grpSpLocks/>
            </p:cNvGrpSpPr>
            <p:nvPr/>
          </p:nvGrpSpPr>
          <p:grpSpPr bwMode="auto">
            <a:xfrm>
              <a:off x="4214810" y="4643446"/>
              <a:ext cx="571504" cy="1285884"/>
              <a:chOff x="2357422" y="4643446"/>
              <a:chExt cx="571504" cy="1285884"/>
            </a:xfrm>
          </p:grpSpPr>
          <p:grpSp>
            <p:nvGrpSpPr>
              <p:cNvPr id="29732" name="Grupo 19"/>
              <p:cNvGrpSpPr>
                <a:grpSpLocks/>
              </p:cNvGrpSpPr>
              <p:nvPr/>
            </p:nvGrpSpPr>
            <p:grpSpPr bwMode="auto">
              <a:xfrm>
                <a:off x="2357422" y="4643446"/>
                <a:ext cx="571504" cy="1285884"/>
                <a:chOff x="2357422" y="4643446"/>
                <a:chExt cx="571504" cy="1285884"/>
              </a:xfrm>
            </p:grpSpPr>
            <p:sp>
              <p:nvSpPr>
                <p:cNvPr id="42" name="Retângulo 41"/>
                <p:cNvSpPr/>
                <p:nvPr/>
              </p:nvSpPr>
              <p:spPr bwMode="auto">
                <a:xfrm>
                  <a:off x="2357422" y="4643709"/>
                  <a:ext cx="571504" cy="42854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pt-BR"/>
                </a:p>
              </p:txBody>
            </p:sp>
            <p:sp>
              <p:nvSpPr>
                <p:cNvPr id="43" name="Retângulo 42"/>
                <p:cNvSpPr/>
                <p:nvPr/>
              </p:nvSpPr>
              <p:spPr bwMode="auto">
                <a:xfrm>
                  <a:off x="2357422" y="5072250"/>
                  <a:ext cx="571504" cy="42854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pt-BR"/>
                </a:p>
              </p:txBody>
            </p:sp>
            <p:sp>
              <p:nvSpPr>
                <p:cNvPr id="44" name="Retângulo 43"/>
                <p:cNvSpPr/>
                <p:nvPr/>
              </p:nvSpPr>
              <p:spPr bwMode="auto">
                <a:xfrm>
                  <a:off x="2357422" y="5500792"/>
                  <a:ext cx="571504" cy="42854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pt-BR"/>
                </a:p>
              </p:txBody>
            </p:sp>
          </p:grpSp>
          <p:sp>
            <p:nvSpPr>
              <p:cNvPr id="39" name="CaixaDeTexto 38"/>
              <p:cNvSpPr txBox="1"/>
              <p:nvPr/>
            </p:nvSpPr>
            <p:spPr>
              <a:xfrm>
                <a:off x="2428861" y="4702435"/>
                <a:ext cx="500065" cy="36981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pt-BR" sz="1800" dirty="0">
                    <a:solidFill>
                      <a:schemeClr val="tx1"/>
                    </a:solidFill>
                  </a:rPr>
                  <a:t>x2</a:t>
                </a:r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2428861" y="5130977"/>
                <a:ext cx="500065" cy="36981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pt-BR" sz="1800" dirty="0">
                    <a:solidFill>
                      <a:schemeClr val="tx1"/>
                    </a:solidFill>
                  </a:rPr>
                  <a:t>y2</a:t>
                </a:r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2428861" y="5559518"/>
                <a:ext cx="500065" cy="36981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pt-BR" sz="1800" dirty="0">
                    <a:solidFill>
                      <a:schemeClr val="tx1"/>
                    </a:solidFill>
                  </a:rPr>
                  <a:t>z2</a:t>
                </a:r>
              </a:p>
            </p:txBody>
          </p:sp>
        </p:grpSp>
        <p:grpSp>
          <p:nvGrpSpPr>
            <p:cNvPr id="29710" name="Grupo 44"/>
            <p:cNvGrpSpPr>
              <a:grpSpLocks/>
            </p:cNvGrpSpPr>
            <p:nvPr/>
          </p:nvGrpSpPr>
          <p:grpSpPr bwMode="auto">
            <a:xfrm>
              <a:off x="7015406" y="4673606"/>
              <a:ext cx="571504" cy="1285884"/>
              <a:chOff x="2357422" y="4643446"/>
              <a:chExt cx="571504" cy="1285884"/>
            </a:xfrm>
          </p:grpSpPr>
          <p:grpSp>
            <p:nvGrpSpPr>
              <p:cNvPr id="29725" name="Grupo 19"/>
              <p:cNvGrpSpPr>
                <a:grpSpLocks/>
              </p:cNvGrpSpPr>
              <p:nvPr/>
            </p:nvGrpSpPr>
            <p:grpSpPr bwMode="auto">
              <a:xfrm>
                <a:off x="2357422" y="4643446"/>
                <a:ext cx="571504" cy="1285884"/>
                <a:chOff x="2357422" y="4643446"/>
                <a:chExt cx="571504" cy="1285884"/>
              </a:xfrm>
            </p:grpSpPr>
            <p:sp>
              <p:nvSpPr>
                <p:cNvPr id="50" name="Retângulo 49"/>
                <p:cNvSpPr/>
                <p:nvPr/>
              </p:nvSpPr>
              <p:spPr bwMode="auto">
                <a:xfrm>
                  <a:off x="2357195" y="4643706"/>
                  <a:ext cx="571504" cy="42854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pt-BR"/>
                </a:p>
              </p:txBody>
            </p:sp>
            <p:sp>
              <p:nvSpPr>
                <p:cNvPr id="51" name="Retângulo 50"/>
                <p:cNvSpPr/>
                <p:nvPr/>
              </p:nvSpPr>
              <p:spPr bwMode="auto">
                <a:xfrm>
                  <a:off x="2357195" y="5072247"/>
                  <a:ext cx="571504" cy="42854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pt-BR"/>
                </a:p>
              </p:txBody>
            </p:sp>
            <p:sp>
              <p:nvSpPr>
                <p:cNvPr id="52" name="Retângulo 51"/>
                <p:cNvSpPr/>
                <p:nvPr/>
              </p:nvSpPr>
              <p:spPr bwMode="auto">
                <a:xfrm>
                  <a:off x="2357195" y="5500789"/>
                  <a:ext cx="571504" cy="42854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pt-BR"/>
                </a:p>
              </p:txBody>
            </p:sp>
          </p:grpSp>
          <p:sp>
            <p:nvSpPr>
              <p:cNvPr id="47" name="CaixaDeTexto 46"/>
              <p:cNvSpPr txBox="1"/>
              <p:nvPr/>
            </p:nvSpPr>
            <p:spPr>
              <a:xfrm>
                <a:off x="2428633" y="4702431"/>
                <a:ext cx="500065" cy="36981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pt-BR" sz="1800" dirty="0">
                    <a:solidFill>
                      <a:schemeClr val="tx1"/>
                    </a:solidFill>
                  </a:rPr>
                  <a:t>x8</a:t>
                </a:r>
              </a:p>
            </p:txBody>
          </p:sp>
          <p:sp>
            <p:nvSpPr>
              <p:cNvPr id="48" name="CaixaDeTexto 47"/>
              <p:cNvSpPr txBox="1"/>
              <p:nvPr/>
            </p:nvSpPr>
            <p:spPr>
              <a:xfrm>
                <a:off x="2428633" y="5130973"/>
                <a:ext cx="500065" cy="36981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pt-BR" sz="1800" dirty="0">
                    <a:solidFill>
                      <a:schemeClr val="tx1"/>
                    </a:solidFill>
                  </a:rPr>
                  <a:t>y8</a:t>
                </a:r>
              </a:p>
            </p:txBody>
          </p:sp>
          <p:sp>
            <p:nvSpPr>
              <p:cNvPr id="49" name="CaixaDeTexto 48"/>
              <p:cNvSpPr txBox="1"/>
              <p:nvPr/>
            </p:nvSpPr>
            <p:spPr>
              <a:xfrm>
                <a:off x="2428633" y="5559514"/>
                <a:ext cx="500065" cy="36981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pt-BR" sz="1800" dirty="0">
                    <a:solidFill>
                      <a:schemeClr val="tx1"/>
                    </a:solidFill>
                  </a:rPr>
                  <a:t>z8</a:t>
                </a:r>
              </a:p>
            </p:txBody>
          </p:sp>
        </p:grpSp>
        <p:cxnSp>
          <p:nvCxnSpPr>
            <p:cNvPr id="29711" name="Conector de seta reta 53"/>
            <p:cNvCxnSpPr>
              <a:cxnSpLocks noChangeShapeType="1"/>
              <a:endCxn id="14" idx="0"/>
            </p:cNvCxnSpPr>
            <p:nvPr/>
          </p:nvCxnSpPr>
          <p:spPr bwMode="auto">
            <a:xfrm rot="5400000">
              <a:off x="2035951" y="4007195"/>
              <a:ext cx="1214446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2" name="Conector de seta reta 54"/>
            <p:cNvCxnSpPr>
              <a:cxnSpLocks noChangeShapeType="1"/>
              <a:endCxn id="42" idx="0"/>
            </p:cNvCxnSpPr>
            <p:nvPr/>
          </p:nvCxnSpPr>
          <p:spPr bwMode="auto">
            <a:xfrm>
              <a:off x="3214678" y="3429000"/>
              <a:ext cx="1285884" cy="121444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3" name="Conector de seta reta 57"/>
            <p:cNvCxnSpPr>
              <a:cxnSpLocks noChangeShapeType="1"/>
              <a:stCxn id="5" idx="3"/>
              <a:endCxn id="8" idx="1"/>
            </p:cNvCxnSpPr>
            <p:nvPr/>
          </p:nvCxnSpPr>
          <p:spPr bwMode="auto">
            <a:xfrm>
              <a:off x="3500430" y="3429000"/>
              <a:ext cx="642942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4" name="Conector de seta reta 60"/>
            <p:cNvCxnSpPr>
              <a:cxnSpLocks noChangeShapeType="1"/>
            </p:cNvCxnSpPr>
            <p:nvPr/>
          </p:nvCxnSpPr>
          <p:spPr bwMode="auto">
            <a:xfrm rot="16200000" flipH="1">
              <a:off x="4286248" y="3571876"/>
              <a:ext cx="1285884" cy="100013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5" name="Conector de seta reta 65"/>
            <p:cNvCxnSpPr>
              <a:cxnSpLocks noChangeShapeType="1"/>
            </p:cNvCxnSpPr>
            <p:nvPr/>
          </p:nvCxnSpPr>
          <p:spPr bwMode="auto">
            <a:xfrm rot="16200000" flipH="1">
              <a:off x="4714876" y="3714752"/>
              <a:ext cx="1285884" cy="71438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6" name="Conector de seta reta 68"/>
            <p:cNvCxnSpPr>
              <a:cxnSpLocks noChangeShapeType="1"/>
              <a:stCxn id="9" idx="3"/>
            </p:cNvCxnSpPr>
            <p:nvPr/>
          </p:nvCxnSpPr>
          <p:spPr bwMode="auto">
            <a:xfrm>
              <a:off x="5286380" y="3429000"/>
              <a:ext cx="571504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7" name="Conector de seta reta 71"/>
            <p:cNvCxnSpPr>
              <a:cxnSpLocks noChangeShapeType="1"/>
              <a:endCxn id="11" idx="1"/>
            </p:cNvCxnSpPr>
            <p:nvPr/>
          </p:nvCxnSpPr>
          <p:spPr bwMode="auto">
            <a:xfrm>
              <a:off x="6357950" y="3429000"/>
              <a:ext cx="642942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8" name="Conector de seta reta 74"/>
            <p:cNvCxnSpPr>
              <a:cxnSpLocks noChangeShapeType="1"/>
            </p:cNvCxnSpPr>
            <p:nvPr/>
          </p:nvCxnSpPr>
          <p:spPr bwMode="auto">
            <a:xfrm rot="5400000">
              <a:off x="6072198" y="3500438"/>
              <a:ext cx="1285884" cy="114300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9" name="Conector de seta reta 77"/>
            <p:cNvCxnSpPr>
              <a:cxnSpLocks noChangeShapeType="1"/>
              <a:endCxn id="50" idx="0"/>
            </p:cNvCxnSpPr>
            <p:nvPr/>
          </p:nvCxnSpPr>
          <p:spPr bwMode="auto">
            <a:xfrm rot="5400000">
              <a:off x="6979687" y="3780631"/>
              <a:ext cx="1214446" cy="57150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CaixaDeTexto 82"/>
            <p:cNvSpPr txBox="1"/>
            <p:nvPr/>
          </p:nvSpPr>
          <p:spPr>
            <a:xfrm>
              <a:off x="5815021" y="3191431"/>
              <a:ext cx="633417" cy="5237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84" name="CaixaDeTexto 83"/>
            <p:cNvSpPr txBox="1"/>
            <p:nvPr/>
          </p:nvSpPr>
          <p:spPr>
            <a:xfrm>
              <a:off x="5572132" y="4629425"/>
              <a:ext cx="633416" cy="5221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schemeClr val="tx1"/>
                  </a:solidFill>
                </a:rPr>
                <a:t>...</a:t>
              </a:r>
            </a:p>
          </p:txBody>
        </p:sp>
        <p:cxnSp>
          <p:nvCxnSpPr>
            <p:cNvPr id="29722" name="Conector de seta reta 84"/>
            <p:cNvCxnSpPr>
              <a:cxnSpLocks noChangeShapeType="1"/>
              <a:stCxn id="32" idx="3"/>
              <a:endCxn id="42" idx="1"/>
            </p:cNvCxnSpPr>
            <p:nvPr/>
          </p:nvCxnSpPr>
          <p:spPr bwMode="auto">
            <a:xfrm flipV="1">
              <a:off x="2928926" y="4857760"/>
              <a:ext cx="1285884" cy="62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3" name="Conector de seta reta 89"/>
            <p:cNvCxnSpPr>
              <a:cxnSpLocks noChangeShapeType="1"/>
              <a:stCxn id="39" idx="3"/>
              <a:endCxn id="84" idx="1"/>
            </p:cNvCxnSpPr>
            <p:nvPr/>
          </p:nvCxnSpPr>
          <p:spPr bwMode="auto">
            <a:xfrm>
              <a:off x="4786314" y="4887408"/>
              <a:ext cx="785818" cy="313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4" name="Conector de seta reta 92"/>
            <p:cNvCxnSpPr>
              <a:cxnSpLocks noChangeShapeType="1"/>
              <a:stCxn id="84" idx="3"/>
              <a:endCxn id="50" idx="1"/>
            </p:cNvCxnSpPr>
            <p:nvPr/>
          </p:nvCxnSpPr>
          <p:spPr bwMode="auto">
            <a:xfrm flipV="1">
              <a:off x="6205550" y="4887920"/>
              <a:ext cx="809856" cy="262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" name="CaixaDeTexto 96"/>
          <p:cNvSpPr txBox="1"/>
          <p:nvPr/>
        </p:nvSpPr>
        <p:spPr>
          <a:xfrm>
            <a:off x="285750" y="2571750"/>
            <a:ext cx="1525588" cy="1212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800" dirty="0"/>
              <a:t>Lista de </a:t>
            </a:r>
          </a:p>
          <a:p>
            <a:pPr>
              <a:defRPr/>
            </a:pPr>
            <a:r>
              <a:rPr lang="pt-BR" sz="2800" dirty="0"/>
              <a:t>Arestas</a:t>
            </a:r>
          </a:p>
        </p:txBody>
      </p:sp>
      <p:sp>
        <p:nvSpPr>
          <p:cNvPr id="98" name="CaixaDeTexto 97"/>
          <p:cNvSpPr txBox="1"/>
          <p:nvPr/>
        </p:nvSpPr>
        <p:spPr>
          <a:xfrm>
            <a:off x="285750" y="4573588"/>
            <a:ext cx="1525588" cy="1212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800" dirty="0"/>
              <a:t>Lista de </a:t>
            </a:r>
          </a:p>
          <a:p>
            <a:pPr>
              <a:defRPr/>
            </a:pPr>
            <a:r>
              <a:rPr lang="pt-BR" sz="2800" dirty="0"/>
              <a:t>Pontos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Modelo de Arame de um Esqueleto de Pé (Univ. de Graz)</a:t>
            </a:r>
          </a:p>
        </p:txBody>
      </p:sp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90" y="2242900"/>
            <a:ext cx="8505334" cy="331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D:\Aulas\ComputacaoGrafica\CG\2020.1\PPTs 2020\w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43" y="332656"/>
            <a:ext cx="6058193" cy="626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3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D:\Aulas\ComputacaoGrafica\CG\2020.1\PPTs 2020\wf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8640"/>
            <a:ext cx="6212659" cy="641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1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990600"/>
          </a:xfrm>
        </p:spPr>
        <p:txBody>
          <a:bodyPr/>
          <a:lstStyle/>
          <a:p>
            <a:r>
              <a:rPr lang="pt-BR" altLang="pt-BR" sz="2800" dirty="0" smtClean="0"/>
              <a:t>Construindo um modelo de arame: Dados iniciais são valores de um segmento de uma superfície porosa.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286000" y="1604963"/>
          <a:ext cx="4852988" cy="479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Foto do Photo Editor" r:id="rId3" imgW="3323810" imgH="3285714" progId="MSPhotoEd.3">
                  <p:embed/>
                </p:oleObj>
              </mc:Choice>
              <mc:Fallback>
                <p:oleObj name="Foto do Photo Editor" r:id="rId3" imgW="3323810" imgH="3285714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604963"/>
                        <a:ext cx="4852988" cy="479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382000" cy="990600"/>
          </a:xfrm>
        </p:spPr>
        <p:txBody>
          <a:bodyPr/>
          <a:lstStyle/>
          <a:p>
            <a:r>
              <a:rPr lang="pt-BR" altLang="pt-BR" sz="2400" dirty="0" smtClean="0"/>
              <a:t>Construindo um modelo de arame: Tomamos um grid de pontos sobre a figura, interligamos todos os vizinhos e plotamos com y=claridade. Quanto mais claro, mais alto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2057400" y="1873250"/>
          <a:ext cx="5410200" cy="467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Foto do Photo Editor" r:id="rId3" imgW="3323810" imgH="2971429" progId="MSPhotoEd.3">
                  <p:embed/>
                </p:oleObj>
              </mc:Choice>
              <mc:Fallback>
                <p:oleObj name="Foto do Photo Editor" r:id="rId3" imgW="3323810" imgH="297142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873250"/>
                        <a:ext cx="5410200" cy="467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382000" cy="990600"/>
          </a:xfrm>
        </p:spPr>
        <p:txBody>
          <a:bodyPr/>
          <a:lstStyle/>
          <a:p>
            <a:r>
              <a:rPr lang="pt-BR" altLang="pt-BR" sz="2400" dirty="0" smtClean="0"/>
              <a:t>Construindo um modelo de arame: Atribuímos aos segmentos de reta a média do tom de cinza dos seus vértices na imagem original.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076450" y="1838325"/>
          <a:ext cx="5391150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Foto do Photo Editor" r:id="rId3" imgW="3333333" imgH="2933333" progId="MSPhotoEd.3">
                  <p:embed/>
                </p:oleObj>
              </mc:Choice>
              <mc:Fallback>
                <p:oleObj name="Foto do Photo Editor" r:id="rId3" imgW="3333333" imgH="2933333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1838325"/>
                        <a:ext cx="5391150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https://www.makerfabs.com/image/cache/makerfabs/YScanner/YScanner_1-1000x7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56" y="-42342"/>
            <a:ext cx="95250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03002"/>
            <a:ext cx="8637910" cy="793750"/>
          </a:xfrm>
        </p:spPr>
        <p:txBody>
          <a:bodyPr/>
          <a:lstStyle/>
          <a:p>
            <a:r>
              <a:rPr lang="pt-BR" dirty="0" smtClean="0"/>
              <a:t>Geração de Dados para Modelos de Arame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8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-99392"/>
            <a:ext cx="6560835" cy="7161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03002"/>
            <a:ext cx="8637910" cy="793750"/>
          </a:xfrm>
        </p:spPr>
        <p:txBody>
          <a:bodyPr/>
          <a:lstStyle/>
          <a:p>
            <a:r>
              <a:rPr lang="pt-BR" dirty="0" smtClean="0"/>
              <a:t>Geração de Dados para Modelos de Arame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3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-459432"/>
            <a:ext cx="15135774" cy="819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51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60832" cy="690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03002"/>
            <a:ext cx="8637910" cy="793750"/>
          </a:xfrm>
        </p:spPr>
        <p:txBody>
          <a:bodyPr/>
          <a:lstStyle/>
          <a:p>
            <a:r>
              <a:rPr lang="pt-BR" dirty="0" smtClean="0"/>
              <a:t>Geração de Dados para Modelos de Arame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1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Geração dos Dados para Modelos de Arame</a:t>
            </a:r>
          </a:p>
        </p:txBody>
      </p:sp>
      <p:sp>
        <p:nvSpPr>
          <p:cNvPr id="62157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844824"/>
            <a:ext cx="8637911" cy="4705350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pt-BR" sz="2800" dirty="0" smtClean="0"/>
              <a:t>Como geramos a grade de pontos ?</a:t>
            </a:r>
          </a:p>
          <a:p>
            <a:pPr lvl="1">
              <a:spcBef>
                <a:spcPts val="1200"/>
              </a:spcBef>
              <a:defRPr/>
            </a:pPr>
            <a:r>
              <a:rPr lang="pt-BR" sz="2400" dirty="0" smtClean="0"/>
              <a:t>Temos um objeto qualquer, como obtemos um conjunto de pontos relevantes que o descreva adequadamente ?</a:t>
            </a:r>
          </a:p>
          <a:p>
            <a:pPr>
              <a:spcBef>
                <a:spcPts val="1200"/>
              </a:spcBef>
              <a:defRPr/>
            </a:pPr>
            <a:r>
              <a:rPr lang="pt-BR" sz="2800" dirty="0" smtClean="0"/>
              <a:t>Como geramos o conjunto de segmentos de reta ou de polígonos que definem a estrutura do objeto ?</a:t>
            </a:r>
          </a:p>
          <a:p>
            <a:pPr lvl="1">
              <a:spcBef>
                <a:spcPts val="1200"/>
              </a:spcBef>
              <a:defRPr/>
            </a:pPr>
            <a:r>
              <a:rPr lang="pt-BR" sz="2400" dirty="0" smtClean="0"/>
              <a:t>Tenho os pontos. Quais eu ligo com quais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21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21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21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Geração das Nuvens de Pontos</a:t>
            </a:r>
          </a:p>
        </p:txBody>
      </p:sp>
      <p:sp>
        <p:nvSpPr>
          <p:cNvPr id="622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pt-BR" sz="2600" dirty="0" smtClean="0"/>
              <a:t>O método mais utilizado para a geração de pontos descrevendo um objeto é a </a:t>
            </a:r>
            <a:r>
              <a:rPr lang="pt-BR" sz="2600" dirty="0" smtClean="0">
                <a:solidFill>
                  <a:srgbClr val="FFFF99"/>
                </a:solidFill>
                <a:effectLst/>
              </a:rPr>
              <a:t>interpolação poligonal</a:t>
            </a:r>
            <a:endParaRPr lang="pt-BR" sz="2600" dirty="0" smtClean="0"/>
          </a:p>
          <a:p>
            <a:pPr lvl="1">
              <a:spcBef>
                <a:spcPts val="1800"/>
              </a:spcBef>
              <a:defRPr/>
            </a:pPr>
            <a:r>
              <a:rPr lang="pt-BR" sz="2200" dirty="0" smtClean="0"/>
              <a:t>tomamos as bordas dos objetos que queremos descrever e substituímo-las por um polígono com um grau de acuidade desejado.</a:t>
            </a:r>
          </a:p>
          <a:p>
            <a:pPr lvl="1">
              <a:spcBef>
                <a:spcPts val="1800"/>
              </a:spcBef>
              <a:defRPr/>
            </a:pPr>
            <a:r>
              <a:rPr lang="pt-BR" sz="2200" dirty="0" smtClean="0"/>
              <a:t>2D: Isto já gerou os dados que queremos.</a:t>
            </a:r>
          </a:p>
          <a:p>
            <a:pPr lvl="1">
              <a:spcBef>
                <a:spcPts val="1800"/>
              </a:spcBef>
              <a:defRPr/>
            </a:pPr>
            <a:r>
              <a:rPr lang="pt-BR" sz="2200" dirty="0" smtClean="0"/>
              <a:t>3D: definimos uma direção qualquer onde vamos gerar um conjunto de polígonos em planos paralelos, para depois reconstruir.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2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22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22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22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4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062"/>
            <a:ext cx="92837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8637910" cy="793750"/>
          </a:xfrm>
        </p:spPr>
        <p:txBody>
          <a:bodyPr/>
          <a:lstStyle/>
          <a:p>
            <a:r>
              <a:rPr lang="pt-BR" altLang="pt-BR" dirty="0" smtClean="0"/>
              <a:t>Geração das Nuvens de Pontos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260429" y="1290014"/>
            <a:ext cx="2767955" cy="4659266"/>
            <a:chOff x="3360" y="720"/>
            <a:chExt cx="1290" cy="2592"/>
          </a:xfrm>
        </p:grpSpPr>
        <p:sp>
          <p:nvSpPr>
            <p:cNvPr id="624646" name="Line 6"/>
            <p:cNvSpPr>
              <a:spLocks noChangeShapeType="1"/>
            </p:cNvSpPr>
            <p:nvPr/>
          </p:nvSpPr>
          <p:spPr bwMode="auto">
            <a:xfrm flipV="1">
              <a:off x="3360" y="912"/>
              <a:ext cx="0" cy="24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9222" name="Text Box 7"/>
            <p:cNvSpPr txBox="1">
              <a:spLocks noChangeArrowheads="1"/>
            </p:cNvSpPr>
            <p:nvPr/>
          </p:nvSpPr>
          <p:spPr bwMode="auto">
            <a:xfrm>
              <a:off x="3456" y="720"/>
              <a:ext cx="119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4200">
                  <a:solidFill>
                    <a:srgbClr val="FFFF99"/>
                  </a:solidFill>
                  <a:latin typeface="Tahoma" pitchFamily="34" charset="0"/>
                </a:defRPr>
              </a:lvl1pPr>
              <a:lvl2pPr marL="742950" indent="-285750">
                <a:defRPr kumimoji="1" sz="4200">
                  <a:solidFill>
                    <a:srgbClr val="FFFF99"/>
                  </a:solidFill>
                  <a:latin typeface="Tahoma" pitchFamily="34" charset="0"/>
                </a:defRPr>
              </a:lvl2pPr>
              <a:lvl3pPr marL="1143000" indent="-228600">
                <a:defRPr kumimoji="1" sz="4200">
                  <a:solidFill>
                    <a:srgbClr val="FFFF99"/>
                  </a:solidFill>
                  <a:latin typeface="Tahoma" pitchFamily="34" charset="0"/>
                </a:defRPr>
              </a:lvl3pPr>
              <a:lvl4pPr marL="1600200" indent="-228600">
                <a:defRPr kumimoji="1" sz="4200">
                  <a:solidFill>
                    <a:srgbClr val="FFFF99"/>
                  </a:solidFill>
                  <a:latin typeface="Tahoma" pitchFamily="34" charset="0"/>
                </a:defRPr>
              </a:lvl4pPr>
              <a:lvl5pPr marL="2057400" indent="-228600">
                <a:defRPr kumimoji="1" sz="4200">
                  <a:solidFill>
                    <a:srgbClr val="FFFF99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defRPr kumimoji="1" sz="4200">
                  <a:solidFill>
                    <a:srgbClr val="FFFF99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defRPr kumimoji="1" sz="4200">
                  <a:solidFill>
                    <a:srgbClr val="FFFF99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defRPr kumimoji="1" sz="4200">
                  <a:solidFill>
                    <a:srgbClr val="FFFF99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defRPr kumimoji="1" sz="4200">
                  <a:solidFill>
                    <a:srgbClr val="FFFF99"/>
                  </a:solidFill>
                  <a:latin typeface="Tahoma" pitchFamily="34" charset="0"/>
                </a:defRPr>
              </a:lvl9pPr>
            </a:lstStyle>
            <a:p>
              <a:r>
                <a:rPr lang="pt-BR" altLang="pt-BR" sz="2200" dirty="0">
                  <a:solidFill>
                    <a:srgbClr val="FF0000"/>
                  </a:solidFill>
                  <a:effectLst/>
                </a:rPr>
                <a:t>z: Direção da </a:t>
              </a:r>
              <a:br>
                <a:rPr lang="pt-BR" altLang="pt-BR" sz="2200" dirty="0">
                  <a:solidFill>
                    <a:srgbClr val="FF0000"/>
                  </a:solidFill>
                  <a:effectLst/>
                </a:rPr>
              </a:br>
              <a:r>
                <a:rPr lang="pt-BR" altLang="pt-BR" sz="2200" dirty="0">
                  <a:solidFill>
                    <a:srgbClr val="FF0000"/>
                  </a:solidFill>
                  <a:effectLst/>
                </a:rPr>
                <a:t>reconstrução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Geração das Grades de Arestas</a:t>
            </a:r>
          </a:p>
        </p:txBody>
      </p:sp>
      <p:sp>
        <p:nvSpPr>
          <p:cNvPr id="623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sz="2600" dirty="0" smtClean="0"/>
              <a:t>O método mais utilizado para a geração de grades de arestas interligando pontos de um objeto 3D é a </a:t>
            </a:r>
            <a:r>
              <a:rPr lang="pt-BR" sz="2600" dirty="0" smtClean="0">
                <a:solidFill>
                  <a:srgbClr val="FFFF99"/>
                </a:solidFill>
                <a:effectLst/>
              </a:rPr>
              <a:t>triangulação</a:t>
            </a:r>
            <a:endParaRPr lang="pt-BR" sz="2600" dirty="0" smtClean="0"/>
          </a:p>
          <a:p>
            <a:pPr lvl="1">
              <a:defRPr/>
            </a:pPr>
            <a:r>
              <a:rPr lang="pt-BR" sz="2200" dirty="0" smtClean="0"/>
              <a:t>Para nuvens de pontos sem estrutura, utiliza-se a </a:t>
            </a:r>
            <a:r>
              <a:rPr lang="pt-BR" sz="2200" dirty="0" smtClean="0">
                <a:solidFill>
                  <a:srgbClr val="FFFF99"/>
                </a:solidFill>
                <a:effectLst/>
              </a:rPr>
              <a:t>Triangulação de </a:t>
            </a:r>
            <a:r>
              <a:rPr lang="pt-BR" sz="2200" dirty="0" err="1" smtClean="0">
                <a:solidFill>
                  <a:srgbClr val="FFFF99"/>
                </a:solidFill>
                <a:effectLst/>
              </a:rPr>
              <a:t>Delaunay</a:t>
            </a:r>
            <a:endParaRPr lang="pt-BR" sz="2200" dirty="0" smtClean="0"/>
          </a:p>
          <a:p>
            <a:pPr lvl="2">
              <a:spcBef>
                <a:spcPts val="1800"/>
              </a:spcBef>
              <a:defRPr/>
            </a:pPr>
            <a:r>
              <a:rPr lang="pt-BR" sz="2000" dirty="0" smtClean="0"/>
              <a:t>Detalhado na cadeira de Reconhecimento de Padrões</a:t>
            </a:r>
          </a:p>
          <a:p>
            <a:pPr lvl="1">
              <a:defRPr/>
            </a:pPr>
            <a:r>
              <a:rPr lang="pt-BR" sz="2200" dirty="0" smtClean="0"/>
              <a:t>Para conjuntos de polígonos organizados, utiliza-se o método de </a:t>
            </a:r>
            <a:r>
              <a:rPr lang="pt-BR" sz="2200" dirty="0" err="1" smtClean="0">
                <a:solidFill>
                  <a:srgbClr val="FFFF99"/>
                </a:solidFill>
                <a:effectLst/>
              </a:rPr>
              <a:t>Single-Branching</a:t>
            </a:r>
            <a:endParaRPr lang="pt-BR" sz="2200" dirty="0" smtClean="0"/>
          </a:p>
          <a:p>
            <a:pPr lvl="2">
              <a:defRPr/>
            </a:pPr>
            <a:r>
              <a:rPr lang="pt-BR" sz="2000" dirty="0" smtClean="0"/>
              <a:t>Veremos a seguir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23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2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623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23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Geração das Grades de Arestas: Single Branching</a:t>
            </a:r>
          </a:p>
        </p:txBody>
      </p:sp>
      <p:pic>
        <p:nvPicPr>
          <p:cNvPr id="10269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6622200" cy="35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6056" y="4283804"/>
            <a:ext cx="4395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Geração das Grades de Arestas: Single Branching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76056" y="4283804"/>
            <a:ext cx="4395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?</a:t>
            </a:r>
            <a:endParaRPr lang="en-US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027245" cy="37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>
            <a:off x="5295828" y="4149080"/>
            <a:ext cx="196396" cy="1139297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4139952" y="3717032"/>
            <a:ext cx="2448272" cy="158417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868144" y="4221088"/>
            <a:ext cx="4395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2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Geração das Grades de Arestas: Single Branching</a:t>
            </a:r>
          </a:p>
        </p:txBody>
      </p:sp>
      <p:pic>
        <p:nvPicPr>
          <p:cNvPr id="11293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214798"/>
            <a:ext cx="8995264" cy="296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04664"/>
            <a:ext cx="8637910" cy="793750"/>
          </a:xfrm>
        </p:spPr>
        <p:txBody>
          <a:bodyPr/>
          <a:lstStyle/>
          <a:p>
            <a:pPr>
              <a:tabLst>
                <a:tab pos="715963" algn="l"/>
              </a:tabLst>
            </a:pPr>
            <a:r>
              <a:rPr lang="pt-BR" altLang="pt-BR" sz="2400" dirty="0" smtClean="0"/>
              <a:t>Modelo de Arame de uma Cabeça Humana tomografada construída como listas de polígonos triangulares </a:t>
            </a:r>
            <a:br>
              <a:rPr lang="pt-BR" altLang="pt-BR" sz="2400" dirty="0" smtClean="0"/>
            </a:br>
            <a:endParaRPr lang="pt-BR" altLang="pt-BR" sz="1800" dirty="0" smtClean="0"/>
          </a:p>
        </p:txBody>
      </p:sp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33" y="1196752"/>
            <a:ext cx="6347834" cy="549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260648"/>
            <a:ext cx="5791200" cy="533400"/>
          </a:xfrm>
        </p:spPr>
        <p:txBody>
          <a:bodyPr/>
          <a:lstStyle/>
          <a:p>
            <a:r>
              <a:rPr lang="pt-BR" altLang="pt-BR" sz="2400" dirty="0" smtClean="0"/>
              <a:t>Modelos de Facetas: Adicionando uma Terceira Lista</a:t>
            </a:r>
          </a:p>
        </p:txBody>
      </p:sp>
      <p:pic>
        <p:nvPicPr>
          <p:cNvPr id="12319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42055"/>
            <a:ext cx="7632848" cy="572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768" y="-531440"/>
            <a:ext cx="15287852" cy="828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2403" y="4077072"/>
            <a:ext cx="102303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800" dirty="0" smtClean="0"/>
              <a:t>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065005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67544" y="620688"/>
            <a:ext cx="8382000" cy="685800"/>
          </a:xfrm>
        </p:spPr>
        <p:txBody>
          <a:bodyPr/>
          <a:lstStyle/>
          <a:p>
            <a:r>
              <a:rPr lang="pt-BR" altLang="pt-BR" sz="2400" dirty="0" smtClean="0"/>
              <a:t>Visualização do Modelo de Facetas: Cabeça Humana tomografada construída como listas de triângulos </a:t>
            </a:r>
            <a:br>
              <a:rPr lang="pt-BR" altLang="pt-BR" sz="2400" dirty="0" smtClean="0"/>
            </a:br>
            <a:r>
              <a:rPr lang="pt-BR" altLang="pt-BR" sz="2400" dirty="0" smtClean="0"/>
              <a:t/>
            </a:r>
            <a:br>
              <a:rPr lang="pt-BR" altLang="pt-BR" sz="2400" dirty="0" smtClean="0"/>
            </a:br>
            <a:endParaRPr lang="pt-BR" altLang="pt-BR" sz="2400" dirty="0" smtClean="0"/>
          </a:p>
        </p:txBody>
      </p:sp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96752"/>
            <a:ext cx="6050342" cy="55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1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9" y="2298923"/>
            <a:ext cx="7385621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Facetas permitem a definição de normais à superfície e assim o cálculo de reflexão da luz</a:t>
            </a:r>
          </a:p>
        </p:txBody>
      </p:sp>
      <p:sp>
        <p:nvSpPr>
          <p:cNvPr id="620550" name="AutoShape 6"/>
          <p:cNvSpPr>
            <a:spLocks noChangeArrowheads="1"/>
          </p:cNvSpPr>
          <p:nvPr/>
        </p:nvSpPr>
        <p:spPr bwMode="auto">
          <a:xfrm>
            <a:off x="2743200" y="3861048"/>
            <a:ext cx="609600" cy="533400"/>
          </a:xfrm>
          <a:custGeom>
            <a:avLst/>
            <a:gdLst>
              <a:gd name="G0" fmla="+- -3575337 0 0"/>
              <a:gd name="G1" fmla="+- 9152611 0 0"/>
              <a:gd name="G2" fmla="+- -3575337 0 9152611"/>
              <a:gd name="G3" fmla="+- 10800 0 0"/>
              <a:gd name="G4" fmla="+- 0 0 -3575337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311 0 0"/>
              <a:gd name="G9" fmla="+- 0 0 9152611"/>
              <a:gd name="G10" fmla="+- 9311 0 2700"/>
              <a:gd name="G11" fmla="cos G10 -3575337"/>
              <a:gd name="G12" fmla="sin G10 -3575337"/>
              <a:gd name="G13" fmla="cos 13500 -3575337"/>
              <a:gd name="G14" fmla="sin 13500 -3575337"/>
              <a:gd name="G15" fmla="+- G11 10800 0"/>
              <a:gd name="G16" fmla="+- G12 10800 0"/>
              <a:gd name="G17" fmla="+- G13 10800 0"/>
              <a:gd name="G18" fmla="+- G14 10800 0"/>
              <a:gd name="G19" fmla="*/ 9311 1 2"/>
              <a:gd name="G20" fmla="+- G19 5400 0"/>
              <a:gd name="G21" fmla="cos G20 -3575337"/>
              <a:gd name="G22" fmla="sin G20 -3575337"/>
              <a:gd name="G23" fmla="+- G21 10800 0"/>
              <a:gd name="G24" fmla="+- G12 G23 G22"/>
              <a:gd name="G25" fmla="+- G22 G23 G11"/>
              <a:gd name="G26" fmla="cos 10800 -3575337"/>
              <a:gd name="G27" fmla="sin 10800 -3575337"/>
              <a:gd name="G28" fmla="cos 9311 -3575337"/>
              <a:gd name="G29" fmla="sin 9311 -3575337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9152611"/>
              <a:gd name="G36" fmla="sin G34 9152611"/>
              <a:gd name="G37" fmla="+/ 9152611 -3575337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311 G39"/>
              <a:gd name="G43" fmla="sin 931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843 w 21600"/>
              <a:gd name="T5" fmla="*/ 3496 h 21600"/>
              <a:gd name="T6" fmla="*/ 3135 w 21600"/>
              <a:gd name="T7" fmla="*/ 17309 h 21600"/>
              <a:gd name="T8" fmla="*/ 3940 w 21600"/>
              <a:gd name="T9" fmla="*/ 4503 h 21600"/>
              <a:gd name="T10" fmla="*/ 18628 w 21600"/>
              <a:gd name="T11" fmla="*/ -199 h 21600"/>
              <a:gd name="T12" fmla="*/ 19438 w 21600"/>
              <a:gd name="T13" fmla="*/ 4605 h 21600"/>
              <a:gd name="T14" fmla="*/ 14633 w 21600"/>
              <a:gd name="T15" fmla="*/ 541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199" y="3214"/>
                </a:moveTo>
                <a:cubicBezTo>
                  <a:pt x="14622" y="2092"/>
                  <a:pt x="12735" y="1489"/>
                  <a:pt x="10800" y="1489"/>
                </a:cubicBezTo>
                <a:cubicBezTo>
                  <a:pt x="5657" y="1489"/>
                  <a:pt x="1489" y="5657"/>
                  <a:pt x="1489" y="10800"/>
                </a:cubicBezTo>
                <a:cubicBezTo>
                  <a:pt x="1488" y="13008"/>
                  <a:pt x="2273" y="15144"/>
                  <a:pt x="3703" y="16827"/>
                </a:cubicBezTo>
                <a:lnTo>
                  <a:pt x="2568" y="17791"/>
                </a:lnTo>
                <a:cubicBezTo>
                  <a:pt x="910" y="15839"/>
                  <a:pt x="0" y="13361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3044" y="-1"/>
                  <a:pt x="15234" y="699"/>
                  <a:pt x="17063" y="2001"/>
                </a:cubicBezTo>
                <a:lnTo>
                  <a:pt x="18628" y="-199"/>
                </a:lnTo>
                <a:lnTo>
                  <a:pt x="19438" y="4605"/>
                </a:lnTo>
                <a:lnTo>
                  <a:pt x="14633" y="5414"/>
                </a:lnTo>
                <a:lnTo>
                  <a:pt x="16199" y="321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620551" name="AutoShape 7"/>
          <p:cNvSpPr>
            <a:spLocks noChangeArrowheads="1"/>
          </p:cNvSpPr>
          <p:nvPr/>
        </p:nvSpPr>
        <p:spPr bwMode="auto">
          <a:xfrm>
            <a:off x="1295400" y="4267200"/>
            <a:ext cx="609600" cy="53340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0799 w 21600"/>
              <a:gd name="T5" fmla="*/ 0 h 21600"/>
              <a:gd name="T6" fmla="*/ 2700 w 21600"/>
              <a:gd name="T7" fmla="*/ 10800 h 21600"/>
              <a:gd name="T8" fmla="*/ 10799 w 21600"/>
              <a:gd name="T9" fmla="*/ 5400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620552" name="AutoShape 8"/>
          <p:cNvSpPr>
            <a:spLocks noChangeArrowheads="1"/>
          </p:cNvSpPr>
          <p:nvPr/>
        </p:nvSpPr>
        <p:spPr bwMode="auto">
          <a:xfrm flipH="1">
            <a:off x="6858000" y="3962400"/>
            <a:ext cx="457200" cy="381000"/>
          </a:xfrm>
          <a:custGeom>
            <a:avLst/>
            <a:gdLst>
              <a:gd name="G0" fmla="+- -3575337 0 0"/>
              <a:gd name="G1" fmla="+- 9152611 0 0"/>
              <a:gd name="G2" fmla="+- -3575337 0 9152611"/>
              <a:gd name="G3" fmla="+- 10800 0 0"/>
              <a:gd name="G4" fmla="+- 0 0 -3575337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311 0 0"/>
              <a:gd name="G9" fmla="+- 0 0 9152611"/>
              <a:gd name="G10" fmla="+- 9311 0 2700"/>
              <a:gd name="G11" fmla="cos G10 -3575337"/>
              <a:gd name="G12" fmla="sin G10 -3575337"/>
              <a:gd name="G13" fmla="cos 13500 -3575337"/>
              <a:gd name="G14" fmla="sin 13500 -3575337"/>
              <a:gd name="G15" fmla="+- G11 10800 0"/>
              <a:gd name="G16" fmla="+- G12 10800 0"/>
              <a:gd name="G17" fmla="+- G13 10800 0"/>
              <a:gd name="G18" fmla="+- G14 10800 0"/>
              <a:gd name="G19" fmla="*/ 9311 1 2"/>
              <a:gd name="G20" fmla="+- G19 5400 0"/>
              <a:gd name="G21" fmla="cos G20 -3575337"/>
              <a:gd name="G22" fmla="sin G20 -3575337"/>
              <a:gd name="G23" fmla="+- G21 10800 0"/>
              <a:gd name="G24" fmla="+- G12 G23 G22"/>
              <a:gd name="G25" fmla="+- G22 G23 G11"/>
              <a:gd name="G26" fmla="cos 10800 -3575337"/>
              <a:gd name="G27" fmla="sin 10800 -3575337"/>
              <a:gd name="G28" fmla="cos 9311 -3575337"/>
              <a:gd name="G29" fmla="sin 9311 -3575337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9152611"/>
              <a:gd name="G36" fmla="sin G34 9152611"/>
              <a:gd name="G37" fmla="+/ 9152611 -3575337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311 G39"/>
              <a:gd name="G43" fmla="sin 931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843 w 21600"/>
              <a:gd name="T5" fmla="*/ 3496 h 21600"/>
              <a:gd name="T6" fmla="*/ 3135 w 21600"/>
              <a:gd name="T7" fmla="*/ 17309 h 21600"/>
              <a:gd name="T8" fmla="*/ 3940 w 21600"/>
              <a:gd name="T9" fmla="*/ 4503 h 21600"/>
              <a:gd name="T10" fmla="*/ 18628 w 21600"/>
              <a:gd name="T11" fmla="*/ -199 h 21600"/>
              <a:gd name="T12" fmla="*/ 19438 w 21600"/>
              <a:gd name="T13" fmla="*/ 4605 h 21600"/>
              <a:gd name="T14" fmla="*/ 14633 w 21600"/>
              <a:gd name="T15" fmla="*/ 541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199" y="3214"/>
                </a:moveTo>
                <a:cubicBezTo>
                  <a:pt x="14622" y="2092"/>
                  <a:pt x="12735" y="1489"/>
                  <a:pt x="10800" y="1489"/>
                </a:cubicBezTo>
                <a:cubicBezTo>
                  <a:pt x="5657" y="1489"/>
                  <a:pt x="1489" y="5657"/>
                  <a:pt x="1489" y="10800"/>
                </a:cubicBezTo>
                <a:cubicBezTo>
                  <a:pt x="1488" y="13008"/>
                  <a:pt x="2273" y="15144"/>
                  <a:pt x="3703" y="16827"/>
                </a:cubicBezTo>
                <a:lnTo>
                  <a:pt x="2568" y="17791"/>
                </a:lnTo>
                <a:cubicBezTo>
                  <a:pt x="910" y="15839"/>
                  <a:pt x="0" y="13361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3044" y="-1"/>
                  <a:pt x="15234" y="699"/>
                  <a:pt x="17063" y="2001"/>
                </a:cubicBezTo>
                <a:lnTo>
                  <a:pt x="18628" y="-199"/>
                </a:lnTo>
                <a:lnTo>
                  <a:pt x="19438" y="4605"/>
                </a:lnTo>
                <a:lnTo>
                  <a:pt x="14633" y="5414"/>
                </a:lnTo>
                <a:lnTo>
                  <a:pt x="16199" y="321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042520" y="4114800"/>
            <a:ext cx="609600" cy="533400"/>
          </a:xfrm>
          <a:custGeom>
            <a:avLst/>
            <a:gdLst>
              <a:gd name="G0" fmla="+- -3575337 0 0"/>
              <a:gd name="G1" fmla="+- 9152611 0 0"/>
              <a:gd name="G2" fmla="+- -3575337 0 9152611"/>
              <a:gd name="G3" fmla="+- 10800 0 0"/>
              <a:gd name="G4" fmla="+- 0 0 -3575337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311 0 0"/>
              <a:gd name="G9" fmla="+- 0 0 9152611"/>
              <a:gd name="G10" fmla="+- 9311 0 2700"/>
              <a:gd name="G11" fmla="cos G10 -3575337"/>
              <a:gd name="G12" fmla="sin G10 -3575337"/>
              <a:gd name="G13" fmla="cos 13500 -3575337"/>
              <a:gd name="G14" fmla="sin 13500 -3575337"/>
              <a:gd name="G15" fmla="+- G11 10800 0"/>
              <a:gd name="G16" fmla="+- G12 10800 0"/>
              <a:gd name="G17" fmla="+- G13 10800 0"/>
              <a:gd name="G18" fmla="+- G14 10800 0"/>
              <a:gd name="G19" fmla="*/ 9311 1 2"/>
              <a:gd name="G20" fmla="+- G19 5400 0"/>
              <a:gd name="G21" fmla="cos G20 -3575337"/>
              <a:gd name="G22" fmla="sin G20 -3575337"/>
              <a:gd name="G23" fmla="+- G21 10800 0"/>
              <a:gd name="G24" fmla="+- G12 G23 G22"/>
              <a:gd name="G25" fmla="+- G22 G23 G11"/>
              <a:gd name="G26" fmla="cos 10800 -3575337"/>
              <a:gd name="G27" fmla="sin 10800 -3575337"/>
              <a:gd name="G28" fmla="cos 9311 -3575337"/>
              <a:gd name="G29" fmla="sin 9311 -3575337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9152611"/>
              <a:gd name="G36" fmla="sin G34 9152611"/>
              <a:gd name="G37" fmla="+/ 9152611 -3575337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311 G39"/>
              <a:gd name="G43" fmla="sin 931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843 w 21600"/>
              <a:gd name="T5" fmla="*/ 3496 h 21600"/>
              <a:gd name="T6" fmla="*/ 3135 w 21600"/>
              <a:gd name="T7" fmla="*/ 17309 h 21600"/>
              <a:gd name="T8" fmla="*/ 3940 w 21600"/>
              <a:gd name="T9" fmla="*/ 4503 h 21600"/>
              <a:gd name="T10" fmla="*/ 18628 w 21600"/>
              <a:gd name="T11" fmla="*/ -199 h 21600"/>
              <a:gd name="T12" fmla="*/ 19438 w 21600"/>
              <a:gd name="T13" fmla="*/ 4605 h 21600"/>
              <a:gd name="T14" fmla="*/ 14633 w 21600"/>
              <a:gd name="T15" fmla="*/ 541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199" y="3214"/>
                </a:moveTo>
                <a:cubicBezTo>
                  <a:pt x="14622" y="2092"/>
                  <a:pt x="12735" y="1489"/>
                  <a:pt x="10800" y="1489"/>
                </a:cubicBezTo>
                <a:cubicBezTo>
                  <a:pt x="5657" y="1489"/>
                  <a:pt x="1489" y="5657"/>
                  <a:pt x="1489" y="10800"/>
                </a:cubicBezTo>
                <a:cubicBezTo>
                  <a:pt x="1488" y="13008"/>
                  <a:pt x="2273" y="15144"/>
                  <a:pt x="3703" y="16827"/>
                </a:cubicBezTo>
                <a:lnTo>
                  <a:pt x="2568" y="17791"/>
                </a:lnTo>
                <a:cubicBezTo>
                  <a:pt x="910" y="15839"/>
                  <a:pt x="0" y="13361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3044" y="-1"/>
                  <a:pt x="15234" y="699"/>
                  <a:pt x="17063" y="2001"/>
                </a:cubicBezTo>
                <a:lnTo>
                  <a:pt x="18628" y="-199"/>
                </a:lnTo>
                <a:lnTo>
                  <a:pt x="19438" y="4605"/>
                </a:lnTo>
                <a:lnTo>
                  <a:pt x="14633" y="5414"/>
                </a:lnTo>
                <a:lnTo>
                  <a:pt x="16199" y="321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382000" cy="685800"/>
          </a:xfrm>
        </p:spPr>
        <p:txBody>
          <a:bodyPr/>
          <a:lstStyle/>
          <a:p>
            <a:r>
              <a:rPr lang="pt-BR" altLang="pt-BR" sz="3200" dirty="0" smtClean="0"/>
              <a:t>Visualização do Modelo de Facetas com bordas “amaciadas”. Artéria Aorta Humana tomografada construída como listas de triângulos </a:t>
            </a:r>
            <a:br>
              <a:rPr lang="pt-BR" altLang="pt-BR" sz="3200" dirty="0" smtClean="0"/>
            </a:br>
            <a:r>
              <a:rPr lang="pt-BR" altLang="pt-BR" sz="3200" dirty="0" smtClean="0"/>
              <a:t/>
            </a:r>
            <a:br>
              <a:rPr lang="pt-BR" altLang="pt-BR" sz="3200" dirty="0" smtClean="0"/>
            </a:br>
            <a:endParaRPr lang="pt-BR" altLang="pt-BR" sz="1600" dirty="0" smtClean="0"/>
          </a:p>
        </p:txBody>
      </p:sp>
      <p:pic>
        <p:nvPicPr>
          <p:cNvPr id="1539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2852936"/>
            <a:ext cx="8820472" cy="332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28688"/>
            <a:ext cx="8382000" cy="685800"/>
          </a:xfrm>
        </p:spPr>
        <p:txBody>
          <a:bodyPr/>
          <a:lstStyle/>
          <a:p>
            <a:r>
              <a:rPr lang="pt-BR" altLang="pt-BR" smtClean="0"/>
              <a:t>Visualização do Modelo de Facetas com bordas “amaciadas”. </a:t>
            </a:r>
            <a:br>
              <a:rPr lang="pt-BR" altLang="pt-BR" smtClean="0"/>
            </a:br>
            <a:r>
              <a:rPr lang="pt-BR" altLang="pt-BR" smtClean="0"/>
              <a:t/>
            </a:r>
            <a:br>
              <a:rPr lang="pt-BR" altLang="pt-BR" smtClean="0"/>
            </a:br>
            <a:r>
              <a:rPr lang="pt-BR" altLang="pt-BR" sz="1800" smtClean="0"/>
              <a:t>(Projeto Cyclops)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664" y="-4481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Problemas que podem ocorrer</a:t>
            </a:r>
          </a:p>
        </p:txBody>
      </p:sp>
      <p:sp>
        <p:nvSpPr>
          <p:cNvPr id="628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Bifurcações das estruturas</a:t>
            </a:r>
          </a:p>
          <a:p>
            <a:pPr lvl="1">
              <a:defRPr/>
            </a:pPr>
            <a:r>
              <a:rPr lang="pt-BR" dirty="0" err="1" smtClean="0"/>
              <a:t>Single-branching</a:t>
            </a:r>
            <a:r>
              <a:rPr lang="pt-BR" dirty="0" smtClean="0"/>
              <a:t> não trata este problema e devemos tratá-lo com algoritmos adicionais.</a:t>
            </a:r>
          </a:p>
          <a:p>
            <a:pPr lvl="1">
              <a:defRPr/>
            </a:pPr>
            <a:r>
              <a:rPr lang="pt-BR" dirty="0" smtClean="0"/>
              <a:t>Usamos o método da </a:t>
            </a:r>
            <a:r>
              <a:rPr lang="pt-BR" b="1" dirty="0" smtClean="0">
                <a:latin typeface="Arial" charset="0"/>
              </a:rPr>
              <a:t>Geração do contorno interpolado (</a:t>
            </a:r>
            <a:r>
              <a:rPr lang="pt-BR" b="1" u="sng" dirty="0" err="1" smtClean="0">
                <a:latin typeface="Arial" charset="0"/>
              </a:rPr>
              <a:t>C</a:t>
            </a:r>
            <a:r>
              <a:rPr lang="pt-BR" b="1" baseline="-25000" dirty="0" err="1" smtClean="0">
                <a:latin typeface="Arial" charset="0"/>
              </a:rPr>
              <a:t>k</a:t>
            </a:r>
            <a:r>
              <a:rPr lang="pt-BR" b="1" dirty="0" smtClean="0">
                <a:latin typeface="Arial" charset="0"/>
              </a:rPr>
              <a:t>)</a:t>
            </a:r>
          </a:p>
          <a:p>
            <a:pPr lvl="2">
              <a:defRPr/>
            </a:pPr>
            <a:r>
              <a:rPr kumimoji="0" lang="pt-BR" dirty="0" smtClean="0">
                <a:effectLst/>
              </a:rPr>
              <a:t>Primeiro, um contorno único e fechado (</a:t>
            </a:r>
            <a:r>
              <a:rPr kumimoji="0" lang="pt-BR" dirty="0" err="1" smtClean="0">
                <a:effectLst/>
              </a:rPr>
              <a:t>C</a:t>
            </a:r>
            <a:r>
              <a:rPr kumimoji="0" lang="pt-BR" baseline="-25000" dirty="0" err="1" smtClean="0">
                <a:effectLst/>
              </a:rPr>
              <a:t>k</a:t>
            </a:r>
            <a:r>
              <a:rPr kumimoji="0" lang="pt-BR" dirty="0" smtClean="0">
                <a:effectLst/>
              </a:rPr>
              <a:t>) é criado a partir de </a:t>
            </a:r>
            <a:r>
              <a:rPr kumimoji="0" lang="pt-BR" i="1" dirty="0" smtClean="0">
                <a:effectLst/>
              </a:rPr>
              <a:t>r</a:t>
            </a:r>
            <a:r>
              <a:rPr kumimoji="0" lang="pt-BR" dirty="0" smtClean="0">
                <a:effectLst/>
              </a:rPr>
              <a:t> contornos (</a:t>
            </a:r>
            <a:r>
              <a:rPr kumimoji="0" lang="pt-BR" dirty="0" err="1" smtClean="0">
                <a:effectLst/>
              </a:rPr>
              <a:t>C</a:t>
            </a:r>
            <a:r>
              <a:rPr kumimoji="0" lang="pt-BR" baseline="-25000" dirty="0" err="1" smtClean="0">
                <a:effectLst/>
              </a:rPr>
              <a:t>k</a:t>
            </a:r>
            <a:r>
              <a:rPr kumimoji="0" lang="pt-BR" baseline="-25000" dirty="0" smtClean="0">
                <a:effectLst/>
              </a:rPr>
              <a:t>, 1</a:t>
            </a:r>
            <a:r>
              <a:rPr kumimoji="0" lang="pt-BR" dirty="0" smtClean="0">
                <a:effectLst/>
              </a:rPr>
              <a:t>), (</a:t>
            </a:r>
            <a:r>
              <a:rPr kumimoji="0" lang="pt-BR" dirty="0" err="1" smtClean="0">
                <a:effectLst/>
              </a:rPr>
              <a:t>C</a:t>
            </a:r>
            <a:r>
              <a:rPr kumimoji="0" lang="pt-BR" baseline="-25000" dirty="0" err="1" smtClean="0">
                <a:effectLst/>
              </a:rPr>
              <a:t>k</a:t>
            </a:r>
            <a:r>
              <a:rPr kumimoji="0" lang="pt-BR" baseline="-25000" dirty="0" smtClean="0">
                <a:effectLst/>
              </a:rPr>
              <a:t>, 2</a:t>
            </a:r>
            <a:r>
              <a:rPr kumimoji="0" lang="pt-BR" dirty="0" smtClean="0">
                <a:effectLst/>
              </a:rPr>
              <a:t>)... (</a:t>
            </a:r>
            <a:r>
              <a:rPr kumimoji="0" lang="pt-BR" dirty="0" err="1" smtClean="0">
                <a:effectLst/>
              </a:rPr>
              <a:t>C</a:t>
            </a:r>
            <a:r>
              <a:rPr kumimoji="0" lang="pt-BR" baseline="-25000" dirty="0" err="1" smtClean="0">
                <a:effectLst/>
              </a:rPr>
              <a:t>k</a:t>
            </a:r>
            <a:r>
              <a:rPr kumimoji="0" lang="pt-BR" baseline="-25000" dirty="0" smtClean="0">
                <a:effectLst/>
              </a:rPr>
              <a:t>,r</a:t>
            </a:r>
            <a:r>
              <a:rPr kumimoji="0" lang="pt-BR" dirty="0" smtClean="0">
                <a:effectLst/>
              </a:rPr>
              <a:t>) no nível </a:t>
            </a:r>
            <a:r>
              <a:rPr kumimoji="0" lang="pt-BR" dirty="0" err="1" smtClean="0">
                <a:effectLst/>
              </a:rPr>
              <a:t>z</a:t>
            </a:r>
            <a:r>
              <a:rPr kumimoji="0" lang="pt-BR" baseline="-25000" dirty="0" err="1" smtClean="0">
                <a:effectLst/>
              </a:rPr>
              <a:t>k</a:t>
            </a:r>
            <a:r>
              <a:rPr kumimoji="0" lang="pt-BR" dirty="0" smtClean="0">
                <a:effectLst/>
              </a:rPr>
              <a:t>. Depois, o contorno intermediário (</a:t>
            </a:r>
            <a:r>
              <a:rPr kumimoji="0" lang="pt-BR" dirty="0" err="1" smtClean="0">
                <a:effectLst/>
              </a:rPr>
              <a:t>C’</a:t>
            </a:r>
            <a:r>
              <a:rPr kumimoji="0" lang="pt-BR" baseline="-25000" dirty="0" err="1" smtClean="0">
                <a:effectLst/>
              </a:rPr>
              <a:t>k</a:t>
            </a:r>
            <a:r>
              <a:rPr kumimoji="0" lang="pt-BR" dirty="0" smtClean="0">
                <a:effectLst/>
              </a:rPr>
              <a:t>), no nível z, é obtido pela interpolação entre (</a:t>
            </a:r>
            <a:r>
              <a:rPr kumimoji="0" lang="pt-BR" u="sng" dirty="0" err="1" smtClean="0">
                <a:effectLst/>
              </a:rPr>
              <a:t>C</a:t>
            </a:r>
            <a:r>
              <a:rPr kumimoji="0" lang="pt-BR" baseline="-25000" dirty="0" err="1" smtClean="0">
                <a:effectLst/>
              </a:rPr>
              <a:t>k</a:t>
            </a:r>
            <a:r>
              <a:rPr kumimoji="0" lang="pt-BR" baseline="-25000" dirty="0" smtClean="0">
                <a:effectLst/>
              </a:rPr>
              <a:t>, 1</a:t>
            </a:r>
            <a:r>
              <a:rPr kumimoji="0" lang="pt-BR" dirty="0" smtClean="0">
                <a:effectLst/>
              </a:rPr>
              <a:t>) e (</a:t>
            </a:r>
            <a:r>
              <a:rPr kumimoji="0" lang="pt-BR" dirty="0" err="1" smtClean="0">
                <a:effectLst/>
              </a:rPr>
              <a:t>C</a:t>
            </a:r>
            <a:r>
              <a:rPr kumimoji="0" lang="pt-BR" baseline="-25000" dirty="0" err="1" smtClean="0">
                <a:effectLst/>
              </a:rPr>
              <a:t>k</a:t>
            </a:r>
            <a:r>
              <a:rPr kumimoji="0" lang="pt-BR" dirty="0" smtClean="0">
                <a:effectLst/>
              </a:rPr>
              <a:t>).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2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637910" cy="793750"/>
          </a:xfrm>
        </p:spPr>
        <p:txBody>
          <a:bodyPr/>
          <a:lstStyle/>
          <a:p>
            <a:r>
              <a:rPr lang="pt-BR" altLang="pt-BR" dirty="0" smtClean="0"/>
              <a:t>Bifurcações das estruturas</a:t>
            </a:r>
          </a:p>
        </p:txBody>
      </p:sp>
      <p:graphicFrame>
        <p:nvGraphicFramePr>
          <p:cNvPr id="1638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407591"/>
              </p:ext>
            </p:extLst>
          </p:nvPr>
        </p:nvGraphicFramePr>
        <p:xfrm>
          <a:off x="467544" y="1844824"/>
          <a:ext cx="4191000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1" name="Foto do Photo Editor" r:id="rId3" imgW="3161905" imgH="2438095" progId="MSPhotoEd.3">
                  <p:embed/>
                </p:oleObj>
              </mc:Choice>
              <mc:Fallback>
                <p:oleObj name="Foto do Photo Editor" r:id="rId3" imgW="3161905" imgH="2438095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844824"/>
                        <a:ext cx="4191000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676567"/>
              </p:ext>
            </p:extLst>
          </p:nvPr>
        </p:nvGraphicFramePr>
        <p:xfrm>
          <a:off x="5292080" y="1052736"/>
          <a:ext cx="3276600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2" name="Foto do Photo Editor" r:id="rId5" imgW="3277057" imgH="2676899" progId="MSPhotoEd.3">
                  <p:embed/>
                </p:oleObj>
              </mc:Choice>
              <mc:Fallback>
                <p:oleObj name="Foto do Photo Editor" r:id="rId5" imgW="3277057" imgH="2676899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1052736"/>
                        <a:ext cx="3276600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56"/>
              </p:ext>
            </p:extLst>
          </p:nvPr>
        </p:nvGraphicFramePr>
        <p:xfrm>
          <a:off x="4932040" y="4077072"/>
          <a:ext cx="4343400" cy="256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3" name="Foto do Photo Editor" r:id="rId7" imgW="3457143" imgH="2038095" progId="MSPhotoEd.3">
                  <p:embed/>
                </p:oleObj>
              </mc:Choice>
              <mc:Fallback>
                <p:oleObj name="Foto do Photo Editor" r:id="rId7" imgW="3457143" imgH="2038095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077072"/>
                        <a:ext cx="4343400" cy="256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260648"/>
            <a:ext cx="7772400" cy="1470025"/>
          </a:xfrm>
        </p:spPr>
        <p:txBody>
          <a:bodyPr/>
          <a:lstStyle/>
          <a:p>
            <a:r>
              <a:rPr lang="pt-BR" altLang="pt-BR" sz="2400" dirty="0"/>
              <a:t>Estruturas de Dados para Representação de Objetos em Computação Gráfica</a:t>
            </a:r>
            <a:endParaRPr lang="pt-BR" altLang="pt-BR" sz="2100" dirty="0"/>
          </a:p>
        </p:txBody>
      </p:sp>
      <p:sp>
        <p:nvSpPr>
          <p:cNvPr id="592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3568" y="2276872"/>
            <a:ext cx="7772400" cy="1752600"/>
          </a:xfrm>
        </p:spPr>
        <p:txBody>
          <a:bodyPr/>
          <a:lstStyle/>
          <a:p>
            <a:pPr marL="952500" indent="-952500">
              <a:tabLst>
                <a:tab pos="952500" algn="l"/>
              </a:tabLst>
            </a:pPr>
            <a:r>
              <a:rPr lang="pt-BR" altLang="pt-BR" sz="3400" dirty="0" smtClean="0"/>
              <a:t>7.1.2. </a:t>
            </a:r>
            <a:r>
              <a:rPr lang="pt-BR" altLang="pt-BR" sz="3400" dirty="0"/>
              <a:t>	</a:t>
            </a:r>
            <a:r>
              <a:rPr lang="pt-BR" altLang="pt-BR" dirty="0"/>
              <a:t>Técnicas de Subdivisão do </a:t>
            </a:r>
            <a:r>
              <a:rPr lang="pt-BR" altLang="pt-BR" dirty="0" smtClean="0"/>
              <a:t>Espaço: </a:t>
            </a:r>
          </a:p>
          <a:p>
            <a:pPr marL="952500" indent="-952500">
              <a:tabLst>
                <a:tab pos="952500" algn="l"/>
              </a:tabLst>
            </a:pPr>
            <a:r>
              <a:rPr lang="pt-BR" altLang="pt-BR" dirty="0" smtClean="0"/>
              <a:t>Quadtrees &amp; Octrees</a:t>
            </a:r>
            <a:endParaRPr lang="pt-BR" altLang="pt-BR" sz="2200" dirty="0"/>
          </a:p>
          <a:p>
            <a:pPr marL="1143000" lvl="1" indent="0" algn="ctr">
              <a:buFontTx/>
              <a:buNone/>
              <a:tabLst>
                <a:tab pos="952500" algn="l"/>
              </a:tabLst>
            </a:pPr>
            <a:r>
              <a:rPr lang="pt-BR" alt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1408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382000" cy="533400"/>
          </a:xfrm>
        </p:spPr>
        <p:txBody>
          <a:bodyPr/>
          <a:lstStyle/>
          <a:p>
            <a:r>
              <a:rPr lang="pt-BR" altLang="pt-BR" dirty="0" smtClean="0"/>
              <a:t>7.1.2. </a:t>
            </a:r>
            <a:r>
              <a:rPr lang="pt-BR" altLang="pt-BR" dirty="0"/>
              <a:t>	Técnicas de Subdivisão do Espaço</a:t>
            </a:r>
          </a:p>
        </p:txBody>
      </p:sp>
      <p:sp>
        <p:nvSpPr>
          <p:cNvPr id="594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648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t-BR" altLang="pt-BR" sz="2400" dirty="0"/>
              <a:t>Idéia básica: subdividir recursivamente o espaço (2D ou 3D) até possuirmos somente subregiões homogêneas que ou pertencem a um objeto ou não.</a:t>
            </a:r>
          </a:p>
          <a:p>
            <a:pPr lvl="1">
              <a:spcBef>
                <a:spcPts val="1200"/>
              </a:spcBef>
            </a:pPr>
            <a:r>
              <a:rPr lang="pt-BR" altLang="pt-BR" sz="2000" dirty="0"/>
              <a:t>Paramos sempre que uma região for homogênea.</a:t>
            </a:r>
          </a:p>
          <a:p>
            <a:pPr lvl="1">
              <a:spcBef>
                <a:spcPts val="1200"/>
              </a:spcBef>
            </a:pPr>
            <a:r>
              <a:rPr lang="pt-BR" altLang="pt-BR" sz="2000" dirty="0"/>
              <a:t>Grau de acuidade pode ser definido arbitrariamente.</a:t>
            </a:r>
          </a:p>
          <a:p>
            <a:pPr lvl="1">
              <a:spcBef>
                <a:spcPts val="1200"/>
              </a:spcBef>
            </a:pPr>
            <a:r>
              <a:rPr lang="pt-BR" altLang="pt-BR" sz="2000" dirty="0"/>
              <a:t>Ideal para construir estruturas de dados que representem espacialmente um objeto real qualquer que possuamos.</a:t>
            </a:r>
          </a:p>
          <a:p>
            <a:pPr lvl="1">
              <a:spcBef>
                <a:spcPts val="1200"/>
              </a:spcBef>
            </a:pPr>
            <a:r>
              <a:rPr lang="pt-BR" altLang="pt-BR" sz="2000" dirty="0"/>
              <a:t>Estrutura de dados resultante (árvore) pode ser inserida no ambiente gráfico e manipulada através de transformações.</a:t>
            </a:r>
          </a:p>
          <a:p>
            <a:pPr lvl="1">
              <a:spcBef>
                <a:spcPts val="1200"/>
              </a:spcBef>
            </a:pP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143139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3" name="Rectangle 3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382000" cy="609600"/>
          </a:xfrm>
          <a:noFill/>
          <a:ln/>
        </p:spPr>
        <p:txBody>
          <a:bodyPr/>
          <a:lstStyle/>
          <a:p>
            <a:r>
              <a:rPr lang="en-US" altLang="pt-BR" dirty="0" err="1" smtClean="0"/>
              <a:t>Representação</a:t>
            </a:r>
            <a:r>
              <a:rPr lang="en-US" altLang="pt-BR" dirty="0" smtClean="0"/>
              <a:t> </a:t>
            </a:r>
            <a:r>
              <a:rPr lang="en-US" altLang="pt-BR" dirty="0"/>
              <a:t>de </a:t>
            </a:r>
            <a:r>
              <a:rPr lang="en-US" altLang="pt-BR" dirty="0" err="1"/>
              <a:t>Objetos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3D: </a:t>
            </a:r>
            <a:r>
              <a:rPr lang="en-US" altLang="pt-BR" dirty="0" err="1"/>
              <a:t>Quadtrees</a:t>
            </a:r>
            <a:r>
              <a:rPr lang="en-US" altLang="pt-BR" dirty="0"/>
              <a:t> e </a:t>
            </a:r>
            <a:r>
              <a:rPr lang="en-US" altLang="pt-BR" dirty="0" err="1"/>
              <a:t>Octrees</a:t>
            </a:r>
            <a:endParaRPr lang="pt-BR" altLang="pt-BR" sz="1600" dirty="0"/>
          </a:p>
        </p:txBody>
      </p:sp>
      <p:sp>
        <p:nvSpPr>
          <p:cNvPr id="5836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/>
              <a:t>Quadtree:</a:t>
            </a:r>
          </a:p>
          <a:p>
            <a:pPr lvl="1"/>
            <a:r>
              <a:rPr lang="pt-BR" altLang="pt-BR" dirty="0"/>
              <a:t>Representação compacta</a:t>
            </a:r>
          </a:p>
          <a:p>
            <a:pPr lvl="1"/>
            <a:r>
              <a:rPr lang="pt-BR" altLang="pt-BR" dirty="0"/>
              <a:t>Estrutura hierárquica 4-ária</a:t>
            </a:r>
          </a:p>
          <a:p>
            <a:pPr lvl="1"/>
            <a:r>
              <a:rPr lang="pt-BR" altLang="pt-BR" dirty="0"/>
              <a:t>Cada </a:t>
            </a:r>
            <a:r>
              <a:rPr lang="pt-BR" altLang="pt-BR" b="1" dirty="0">
                <a:solidFill>
                  <a:srgbClr val="FFFF99"/>
                </a:solidFill>
                <a:effectLst/>
              </a:rPr>
              <a:t>folha</a:t>
            </a:r>
            <a:r>
              <a:rPr lang="pt-BR" altLang="pt-BR" dirty="0"/>
              <a:t> descreve uma região homogênea</a:t>
            </a:r>
          </a:p>
          <a:p>
            <a:pPr lvl="1"/>
            <a:r>
              <a:rPr lang="pt-BR" altLang="pt-BR" dirty="0"/>
              <a:t>Cada nó intermediário tem quatro filhos que decompõem a imagem</a:t>
            </a:r>
          </a:p>
          <a:p>
            <a:pPr lvl="1"/>
            <a:r>
              <a:rPr lang="pt-BR" altLang="pt-BR" dirty="0"/>
              <a:t>Decomposição pode ser feita por algoritmos recursivos</a:t>
            </a:r>
          </a:p>
        </p:txBody>
      </p:sp>
    </p:spTree>
    <p:extLst>
      <p:ext uri="{BB962C8B-B14F-4D97-AF65-F5344CB8AC3E}">
        <p14:creationId xmlns:p14="http://schemas.microsoft.com/office/powerpoint/2010/main" val="10135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548680"/>
            <a:ext cx="8382000" cy="609600"/>
          </a:xfrm>
          <a:noFill/>
          <a:ln/>
        </p:spPr>
        <p:txBody>
          <a:bodyPr/>
          <a:lstStyle/>
          <a:p>
            <a:r>
              <a:rPr lang="en-US" altLang="pt-BR" dirty="0" err="1" smtClean="0"/>
              <a:t>Representação</a:t>
            </a:r>
            <a:r>
              <a:rPr lang="en-US" altLang="pt-BR" dirty="0" smtClean="0"/>
              <a:t> </a:t>
            </a:r>
            <a:r>
              <a:rPr lang="en-US" altLang="pt-BR" dirty="0"/>
              <a:t>de </a:t>
            </a:r>
            <a:r>
              <a:rPr lang="en-US" altLang="pt-BR" dirty="0" err="1"/>
              <a:t>Objetos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3D: </a:t>
            </a:r>
            <a:r>
              <a:rPr lang="en-US" altLang="pt-BR" dirty="0" err="1"/>
              <a:t>Quadtrees</a:t>
            </a:r>
            <a:r>
              <a:rPr lang="en-US" altLang="pt-BR" dirty="0"/>
              <a:t> e </a:t>
            </a:r>
            <a:r>
              <a:rPr lang="en-US" altLang="pt-BR" dirty="0" err="1"/>
              <a:t>Octrees</a:t>
            </a:r>
            <a:endParaRPr lang="pt-BR" altLang="pt-BR" sz="1600" dirty="0"/>
          </a:p>
        </p:txBody>
      </p:sp>
      <p:sp>
        <p:nvSpPr>
          <p:cNvPr id="6369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382000" cy="4572000"/>
          </a:xfrm>
        </p:spPr>
        <p:txBody>
          <a:bodyPr/>
          <a:lstStyle/>
          <a:p>
            <a:r>
              <a:rPr lang="pt-BR" altLang="pt-BR" dirty="0"/>
              <a:t>Quadtree:</a:t>
            </a:r>
          </a:p>
          <a:p>
            <a:pPr lvl="1" algn="just"/>
            <a:r>
              <a:rPr lang="pt-BR" altLang="pt-BR" sz="2000" dirty="0">
                <a:effectLst/>
                <a:latin typeface="Arial" charset="0"/>
              </a:rPr>
              <a:t>Um Quadtree é obtido através de sucessivas subdivisões de duas dimensões num plano bidimensional para formar </a:t>
            </a:r>
            <a:r>
              <a:rPr lang="pt-BR" altLang="pt-BR" sz="2000" dirty="0" smtClean="0">
                <a:effectLst/>
                <a:latin typeface="Arial" charset="0"/>
              </a:rPr>
              <a:t>quadrantes. </a:t>
            </a:r>
          </a:p>
          <a:p>
            <a:pPr lvl="1" algn="just"/>
            <a:r>
              <a:rPr lang="pt-BR" altLang="pt-BR" sz="2000" dirty="0" smtClean="0">
                <a:effectLst/>
                <a:latin typeface="Arial" charset="0"/>
              </a:rPr>
              <a:t>Quando </a:t>
            </a:r>
            <a:r>
              <a:rPr lang="pt-BR" altLang="pt-BR" sz="2000" dirty="0">
                <a:effectLst/>
                <a:latin typeface="Arial" charset="0"/>
              </a:rPr>
              <a:t>um Quadtree é usado para representar uma área num plano, a imagem em cada um dos quadrantes pode ter uma só cor, ou pode ser heterogênea. </a:t>
            </a:r>
            <a:endParaRPr lang="pt-BR" altLang="pt-BR" sz="2000" dirty="0" smtClean="0">
              <a:effectLst/>
              <a:latin typeface="Arial" charset="0"/>
            </a:endParaRPr>
          </a:p>
          <a:p>
            <a:pPr lvl="1" algn="just"/>
            <a:r>
              <a:rPr lang="pt-BR" altLang="pt-BR" sz="2000" dirty="0" smtClean="0">
                <a:effectLst/>
                <a:latin typeface="Arial" charset="0"/>
              </a:rPr>
              <a:t>Um </a:t>
            </a:r>
            <a:r>
              <a:rPr lang="pt-BR" altLang="pt-BR" sz="2000" dirty="0">
                <a:effectLst/>
                <a:latin typeface="Arial" charset="0"/>
              </a:rPr>
              <a:t>quadrante heterogêneo é recursivamente subdividido até que todos os quadrantes fiquem homogêneos, ou até que um nível predeterminado de divisão seja atingido.</a:t>
            </a:r>
            <a:endParaRPr lang="pt-BR" altLang="pt-BR" sz="2000" dirty="0">
              <a:solidFill>
                <a:srgbClr val="008080"/>
              </a:solidFill>
              <a:effectLst/>
              <a:latin typeface="Arial" charset="0"/>
            </a:endParaRPr>
          </a:p>
          <a:p>
            <a:pPr lvl="1" algn="just"/>
            <a:r>
              <a:rPr kumimoji="0" lang="pt-BR" altLang="pt-BR" sz="2000" dirty="0">
                <a:effectLst/>
                <a:latin typeface="Arial" charset="0"/>
              </a:rPr>
              <a:t>Pode-se definir a resolução da decomposição pré-fixando o número máximo de vezes em que o processo de decomposição será aplicado, ou definindo como critério de parada, um grau de homogeneidade. </a:t>
            </a:r>
          </a:p>
        </p:txBody>
      </p:sp>
    </p:spTree>
    <p:extLst>
      <p:ext uri="{BB962C8B-B14F-4D97-AF65-F5344CB8AC3E}">
        <p14:creationId xmlns:p14="http://schemas.microsoft.com/office/powerpoint/2010/main" val="37379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609600" y="6535738"/>
            <a:ext cx="807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defRPr/>
            </a:pPr>
            <a:r>
              <a:rPr lang="en-US" sz="1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969696"/>
                  </a:outerShdw>
                </a:effectLst>
              </a:rPr>
              <a:t>Departamento</a:t>
            </a:r>
            <a:r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969696"/>
                  </a:outerShdw>
                </a:effectLst>
              </a:rPr>
              <a:t> de Informática e Estatística - INE/CTC/UFSC</a:t>
            </a:r>
            <a:endParaRPr lang="en-US" sz="200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</a:endParaRPr>
          </a:p>
        </p:txBody>
      </p:sp>
      <p:sp>
        <p:nvSpPr>
          <p:cNvPr id="22531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62000" y="3048000"/>
            <a:ext cx="8001000" cy="1143000"/>
          </a:xfrm>
        </p:spPr>
        <p:txBody>
          <a:bodyPr/>
          <a:lstStyle/>
          <a:p>
            <a:pPr algn="ctr"/>
            <a:r>
              <a:rPr lang="en-US" altLang="pt-BR" sz="2800" dirty="0" err="1" smtClean="0"/>
              <a:t>Computação</a:t>
            </a:r>
            <a:r>
              <a:rPr lang="en-US" altLang="pt-BR" sz="2800" dirty="0" smtClean="0"/>
              <a:t> </a:t>
            </a:r>
            <a:r>
              <a:rPr lang="en-US" altLang="pt-BR" sz="2800" dirty="0" err="1" smtClean="0"/>
              <a:t>Gráfica</a:t>
            </a:r>
            <a:r>
              <a:rPr lang="en-US" altLang="pt-BR" sz="2800" dirty="0" smtClean="0"/>
              <a:t>:</a:t>
            </a:r>
            <a:br>
              <a:rPr lang="en-US" altLang="pt-BR" sz="2800" dirty="0" smtClean="0"/>
            </a:br>
            <a:r>
              <a:rPr lang="en-US" altLang="pt-BR" sz="2800" dirty="0" smtClean="0"/>
              <a:t/>
            </a:r>
            <a:br>
              <a:rPr lang="en-US" altLang="pt-BR" sz="2800" dirty="0" smtClean="0"/>
            </a:br>
            <a:r>
              <a:rPr lang="en-US" altLang="pt-BR" dirty="0" smtClean="0"/>
              <a:t>Aula 7.1 - </a:t>
            </a:r>
            <a:r>
              <a:rPr lang="en-US" altLang="pt-BR" dirty="0" err="1" smtClean="0"/>
              <a:t>Representação</a:t>
            </a:r>
            <a:r>
              <a:rPr lang="en-US" altLang="pt-BR" dirty="0" smtClean="0"/>
              <a:t> 3D</a:t>
            </a:r>
            <a:br>
              <a:rPr lang="en-US" altLang="pt-BR" dirty="0" smtClean="0"/>
            </a:br>
            <a:r>
              <a:rPr lang="en-US" altLang="pt-BR" dirty="0" smtClean="0"/>
              <a:t/>
            </a:r>
            <a:br>
              <a:rPr lang="en-US" altLang="pt-BR" dirty="0" smtClean="0"/>
            </a:br>
            <a:r>
              <a:rPr lang="en-US" altLang="pt-BR" sz="4000" dirty="0" err="1" smtClean="0">
                <a:solidFill>
                  <a:srgbClr val="FFFF99"/>
                </a:solidFill>
              </a:rPr>
              <a:t>Modelagem</a:t>
            </a:r>
            <a:r>
              <a:rPr lang="en-US" altLang="pt-BR" sz="4000" dirty="0" smtClean="0">
                <a:solidFill>
                  <a:srgbClr val="FFFF99"/>
                </a:solidFill>
              </a:rPr>
              <a:t> de </a:t>
            </a:r>
            <a:r>
              <a:rPr lang="en-US" altLang="pt-BR" sz="4000" dirty="0" err="1" smtClean="0">
                <a:solidFill>
                  <a:srgbClr val="FFFF99"/>
                </a:solidFill>
              </a:rPr>
              <a:t>Objetos</a:t>
            </a:r>
            <a:r>
              <a:rPr lang="en-US" altLang="pt-BR" sz="4000" dirty="0" smtClean="0">
                <a:solidFill>
                  <a:srgbClr val="FFFF99"/>
                </a:solidFill>
              </a:rPr>
              <a:t> e </a:t>
            </a:r>
            <a:r>
              <a:rPr lang="en-US" altLang="pt-BR" sz="4000" dirty="0" err="1" smtClean="0">
                <a:solidFill>
                  <a:srgbClr val="FFFF99"/>
                </a:solidFill>
              </a:rPr>
              <a:t>Estruturas</a:t>
            </a:r>
            <a:r>
              <a:rPr lang="en-US" altLang="pt-BR" sz="4000" dirty="0" smtClean="0">
                <a:solidFill>
                  <a:srgbClr val="FFFF99"/>
                </a:solidFill>
              </a:rPr>
              <a:t> de Dados </a:t>
            </a:r>
            <a:r>
              <a:rPr lang="en-US" altLang="pt-BR" sz="4000" dirty="0" err="1" smtClean="0">
                <a:solidFill>
                  <a:srgbClr val="FFFF99"/>
                </a:solidFill>
              </a:rPr>
              <a:t>para</a:t>
            </a:r>
            <a:r>
              <a:rPr lang="en-US" altLang="pt-BR" sz="4000" dirty="0" smtClean="0">
                <a:solidFill>
                  <a:srgbClr val="FFFF99"/>
                </a:solidFill>
              </a:rPr>
              <a:t> </a:t>
            </a:r>
            <a:r>
              <a:rPr lang="en-US" altLang="pt-BR" sz="4000" dirty="0" err="1" smtClean="0">
                <a:solidFill>
                  <a:srgbClr val="FFFF99"/>
                </a:solidFill>
              </a:rPr>
              <a:t>Representação</a:t>
            </a:r>
            <a:r>
              <a:rPr lang="en-US" altLang="pt-BR" sz="4000" dirty="0" smtClean="0">
                <a:solidFill>
                  <a:srgbClr val="FFFF99"/>
                </a:solidFill>
              </a:rPr>
              <a:t> 3D</a:t>
            </a:r>
            <a:r>
              <a:rPr lang="en-US" altLang="pt-BR" sz="4000" dirty="0" smtClean="0"/>
              <a:t> </a:t>
            </a:r>
            <a:r>
              <a:rPr lang="en-US" altLang="pt-BR" dirty="0" smtClean="0"/>
              <a:t/>
            </a:r>
            <a:br>
              <a:rPr lang="en-US" altLang="pt-BR" dirty="0" smtClean="0"/>
            </a:br>
            <a:r>
              <a:rPr lang="en-US" altLang="pt-BR" dirty="0" smtClean="0"/>
              <a:t>, </a:t>
            </a:r>
            <a:r>
              <a:rPr lang="en-US" altLang="pt-BR" dirty="0" err="1" smtClean="0"/>
              <a:t>Transformações</a:t>
            </a:r>
            <a:r>
              <a:rPr lang="en-US" altLang="pt-BR" dirty="0" smtClean="0"/>
              <a:t> </a:t>
            </a:r>
            <a:r>
              <a:rPr lang="en-US" altLang="pt-BR" dirty="0" err="1" smtClean="0"/>
              <a:t>Geométricas</a:t>
            </a:r>
            <a:r>
              <a:rPr lang="en-US" altLang="pt-BR" dirty="0" smtClean="0"/>
              <a:t> </a:t>
            </a:r>
            <a:r>
              <a:rPr lang="en-US" altLang="pt-BR" dirty="0" err="1" smtClean="0"/>
              <a:t>em</a:t>
            </a:r>
            <a:r>
              <a:rPr lang="en-US" altLang="pt-BR" dirty="0" smtClean="0"/>
              <a:t> 3D e </a:t>
            </a:r>
            <a:r>
              <a:rPr lang="en-US" altLang="pt-BR" dirty="0" err="1" smtClean="0"/>
              <a:t>Projeções</a:t>
            </a:r>
            <a:r>
              <a:rPr lang="en-US" altLang="pt-BR" dirty="0" smtClean="0"/>
              <a:t> </a:t>
            </a:r>
            <a:r>
              <a:rPr lang="en-US" altLang="pt-BR" dirty="0" err="1" smtClean="0"/>
              <a:t>Paralelas</a:t>
            </a:r>
            <a:r>
              <a:rPr lang="en-US" altLang="pt-BR" dirty="0" smtClean="0"/>
              <a:t/>
            </a:r>
            <a:br>
              <a:rPr lang="en-US" altLang="pt-BR" dirty="0" smtClean="0"/>
            </a:br>
            <a:r>
              <a:rPr lang="en-US" altLang="pt-BR" sz="2800" dirty="0" smtClean="0"/>
              <a:t/>
            </a:r>
            <a:br>
              <a:rPr lang="en-US" altLang="pt-BR" sz="2800" dirty="0" smtClean="0"/>
            </a:br>
            <a:r>
              <a:rPr lang="en-US" altLang="pt-BR" sz="2800" dirty="0" smtClean="0"/>
              <a:t>Prof. Dr. </a:t>
            </a:r>
            <a:r>
              <a:rPr lang="en-US" altLang="pt-BR" sz="2800" dirty="0" err="1" smtClean="0"/>
              <a:t>rer.nat</a:t>
            </a:r>
            <a:r>
              <a:rPr lang="en-US" altLang="pt-BR" sz="2800" dirty="0" smtClean="0"/>
              <a:t>. Aldo von Wangenheim</a:t>
            </a:r>
            <a:endParaRPr lang="en-US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228922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382000" cy="609600"/>
          </a:xfrm>
          <a:noFill/>
          <a:ln/>
        </p:spPr>
        <p:txBody>
          <a:bodyPr/>
          <a:lstStyle/>
          <a:p>
            <a:r>
              <a:rPr lang="en-US" altLang="pt-BR" dirty="0" err="1" smtClean="0"/>
              <a:t>Representação</a:t>
            </a:r>
            <a:r>
              <a:rPr lang="en-US" altLang="pt-BR" dirty="0" smtClean="0"/>
              <a:t> </a:t>
            </a:r>
            <a:r>
              <a:rPr lang="en-US" altLang="pt-BR" dirty="0"/>
              <a:t>de </a:t>
            </a:r>
            <a:r>
              <a:rPr lang="en-US" altLang="pt-BR" dirty="0" err="1"/>
              <a:t>Objetos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3D: </a:t>
            </a:r>
            <a:r>
              <a:rPr lang="en-US" altLang="pt-BR" dirty="0" err="1"/>
              <a:t>Quadtrees</a:t>
            </a:r>
            <a:r>
              <a:rPr lang="en-US" altLang="pt-BR" dirty="0"/>
              <a:t> e </a:t>
            </a:r>
            <a:r>
              <a:rPr lang="en-US" altLang="pt-BR" dirty="0" err="1"/>
              <a:t>Octrees</a:t>
            </a:r>
            <a:endParaRPr lang="pt-BR" altLang="pt-BR" sz="1600" dirty="0"/>
          </a:p>
        </p:txBody>
      </p:sp>
      <p:pic>
        <p:nvPicPr>
          <p:cNvPr id="93253" name="Picture 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858368"/>
            <a:ext cx="840105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225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7924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318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7" name="Rectangle 3"/>
          <p:cNvSpPr>
            <a:spLocks noGrp="1" noChangeArrowheads="1"/>
          </p:cNvSpPr>
          <p:nvPr>
            <p:ph type="title"/>
          </p:nvPr>
        </p:nvSpPr>
        <p:spPr>
          <a:xfrm>
            <a:off x="521122" y="299120"/>
            <a:ext cx="8382000" cy="609600"/>
          </a:xfrm>
          <a:noFill/>
          <a:ln/>
        </p:spPr>
        <p:txBody>
          <a:bodyPr/>
          <a:lstStyle/>
          <a:p>
            <a:r>
              <a:rPr lang="en-US" altLang="pt-BR" dirty="0" err="1" smtClean="0"/>
              <a:t>Representação</a:t>
            </a:r>
            <a:r>
              <a:rPr lang="en-US" altLang="pt-BR" dirty="0" smtClean="0"/>
              <a:t> </a:t>
            </a:r>
            <a:r>
              <a:rPr lang="en-US" altLang="pt-BR" dirty="0"/>
              <a:t>de </a:t>
            </a:r>
            <a:r>
              <a:rPr lang="en-US" altLang="pt-BR" dirty="0" err="1"/>
              <a:t>Objetos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3D: </a:t>
            </a:r>
            <a:r>
              <a:rPr lang="en-US" altLang="pt-BR" dirty="0" err="1"/>
              <a:t>Quadtrees</a:t>
            </a:r>
            <a:r>
              <a:rPr lang="en-US" altLang="pt-BR" dirty="0"/>
              <a:t> e </a:t>
            </a:r>
            <a:r>
              <a:rPr lang="en-US" altLang="pt-BR" dirty="0" err="1"/>
              <a:t>Octrees</a:t>
            </a:r>
            <a:endParaRPr lang="pt-BR" altLang="pt-BR" sz="1600" dirty="0"/>
          </a:p>
        </p:txBody>
      </p:sp>
      <p:sp>
        <p:nvSpPr>
          <p:cNvPr id="641026" name="Rectangle 2"/>
          <p:cNvSpPr>
            <a:spLocks noGrp="1" noChangeArrowheads="1"/>
          </p:cNvSpPr>
          <p:nvPr>
            <p:ph idx="1"/>
          </p:nvPr>
        </p:nvSpPr>
        <p:spPr>
          <a:xfrm>
            <a:off x="107504" y="1340768"/>
            <a:ext cx="8742040" cy="4572000"/>
          </a:xfrm>
        </p:spPr>
        <p:txBody>
          <a:bodyPr/>
          <a:lstStyle/>
          <a:p>
            <a:pPr algn="just"/>
            <a:r>
              <a:rPr kumimoji="0" lang="pt-BR" altLang="pt-BR" sz="2200" dirty="0" smtClean="0">
                <a:effectLst/>
                <a:latin typeface="Arial" charset="0"/>
              </a:rPr>
              <a:t>Sucessivas </a:t>
            </a:r>
            <a:r>
              <a:rPr kumimoji="0" lang="pt-BR" altLang="pt-BR" sz="2200" dirty="0">
                <a:effectLst/>
                <a:latin typeface="Arial" charset="0"/>
              </a:rPr>
              <a:t>subdivisões podem ser representadas por uma hierarquia onde os </a:t>
            </a:r>
            <a:endParaRPr kumimoji="0" lang="pt-BR" altLang="pt-BR" sz="2200" dirty="0" smtClean="0">
              <a:effectLst/>
              <a:latin typeface="Arial" charset="0"/>
            </a:endParaRPr>
          </a:p>
          <a:p>
            <a:pPr algn="just"/>
            <a:r>
              <a:rPr lang="pt-BR" altLang="pt-BR" sz="2200" dirty="0">
                <a:latin typeface="Arial" charset="0"/>
              </a:rPr>
              <a:t>Q</a:t>
            </a:r>
            <a:r>
              <a:rPr kumimoji="0" lang="pt-BR" altLang="pt-BR" sz="2200" dirty="0" smtClean="0">
                <a:effectLst/>
                <a:latin typeface="Arial" charset="0"/>
              </a:rPr>
              <a:t>uadrantes </a:t>
            </a:r>
            <a:r>
              <a:rPr kumimoji="0" lang="pt-BR" altLang="pt-BR" sz="2200" dirty="0">
                <a:effectLst/>
                <a:latin typeface="Arial" charset="0"/>
              </a:rPr>
              <a:t>heterogêneos são representados pelos nós internos </a:t>
            </a:r>
            <a:endParaRPr lang="pt-BR" altLang="pt-BR" sz="2200" dirty="0">
              <a:latin typeface="Arial" charset="0"/>
            </a:endParaRPr>
          </a:p>
          <a:p>
            <a:pPr algn="just"/>
            <a:r>
              <a:rPr kumimoji="0" lang="pt-BR" altLang="pt-BR" sz="2200" dirty="0" smtClean="0">
                <a:effectLst/>
                <a:latin typeface="Arial" charset="0"/>
              </a:rPr>
              <a:t>Quadrantes </a:t>
            </a:r>
            <a:r>
              <a:rPr kumimoji="0" lang="pt-BR" altLang="pt-BR" sz="2200" dirty="0">
                <a:effectLst/>
                <a:latin typeface="Arial" charset="0"/>
              </a:rPr>
              <a:t>homogêneos pelos nós folhas. </a:t>
            </a:r>
            <a:endParaRPr kumimoji="0" lang="pt-BR" altLang="pt-BR" sz="2200" dirty="0" smtClean="0">
              <a:effectLst/>
              <a:latin typeface="Arial" charset="0"/>
            </a:endParaRPr>
          </a:p>
          <a:p>
            <a:pPr algn="just"/>
            <a:r>
              <a:rPr kumimoji="0" lang="pt-BR" altLang="pt-BR" sz="2200" dirty="0" smtClean="0">
                <a:effectLst/>
                <a:latin typeface="Arial" charset="0"/>
              </a:rPr>
              <a:t>Nó </a:t>
            </a:r>
            <a:r>
              <a:rPr kumimoji="0" lang="pt-BR" altLang="pt-BR" sz="2200" dirty="0">
                <a:effectLst/>
                <a:latin typeface="Arial" charset="0"/>
              </a:rPr>
              <a:t>topo da hierarquia representa a imagem como um todo.</a:t>
            </a:r>
            <a:r>
              <a:rPr kumimoji="0" lang="pt-BR" altLang="pt-BR" sz="2200" dirty="0">
                <a:solidFill>
                  <a:srgbClr val="808000"/>
                </a:solidFill>
                <a:effectLst/>
                <a:latin typeface="Arial" charset="0"/>
              </a:rPr>
              <a:t> </a:t>
            </a:r>
            <a:endParaRPr kumimoji="0" lang="pt-BR" altLang="pt-BR" sz="1800" dirty="0">
              <a:effectLst/>
              <a:latin typeface="Arial" charset="0"/>
            </a:endParaRPr>
          </a:p>
        </p:txBody>
      </p:sp>
      <p:pic>
        <p:nvPicPr>
          <p:cNvPr id="94277" name="Picture 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512170"/>
            <a:ext cx="61849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49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05200"/>
            <a:ext cx="54864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378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382000" cy="609600"/>
          </a:xfrm>
          <a:noFill/>
          <a:ln/>
        </p:spPr>
        <p:txBody>
          <a:bodyPr/>
          <a:lstStyle/>
          <a:p>
            <a:r>
              <a:rPr lang="en-US" altLang="pt-BR" dirty="0" err="1" smtClean="0"/>
              <a:t>Representação</a:t>
            </a:r>
            <a:r>
              <a:rPr lang="en-US" altLang="pt-BR" dirty="0" smtClean="0"/>
              <a:t> </a:t>
            </a:r>
            <a:r>
              <a:rPr lang="en-US" altLang="pt-BR" dirty="0"/>
              <a:t>de </a:t>
            </a:r>
            <a:r>
              <a:rPr lang="en-US" altLang="pt-BR" dirty="0" err="1"/>
              <a:t>Objetos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3D: </a:t>
            </a:r>
            <a:r>
              <a:rPr lang="en-US" altLang="pt-BR" dirty="0" err="1"/>
              <a:t>Quadtrees</a:t>
            </a:r>
            <a:r>
              <a:rPr lang="en-US" altLang="pt-BR" dirty="0"/>
              <a:t> e </a:t>
            </a:r>
            <a:r>
              <a:rPr lang="en-US" altLang="pt-BR" dirty="0" err="1"/>
              <a:t>Octrees</a:t>
            </a:r>
            <a:endParaRPr lang="pt-BR" altLang="pt-BR" sz="1600" dirty="0"/>
          </a:p>
        </p:txBody>
      </p:sp>
      <p:pic>
        <p:nvPicPr>
          <p:cNvPr id="95274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5"/>
            <a:ext cx="7745163" cy="332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8929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382000" cy="609600"/>
          </a:xfrm>
          <a:noFill/>
          <a:ln/>
        </p:spPr>
        <p:txBody>
          <a:bodyPr/>
          <a:lstStyle/>
          <a:p>
            <a:r>
              <a:rPr lang="en-US" altLang="pt-BR" dirty="0" err="1" smtClean="0"/>
              <a:t>Representação</a:t>
            </a:r>
            <a:r>
              <a:rPr lang="en-US" altLang="pt-BR" dirty="0" smtClean="0"/>
              <a:t> </a:t>
            </a:r>
            <a:r>
              <a:rPr lang="en-US" altLang="pt-BR" dirty="0"/>
              <a:t>de </a:t>
            </a:r>
            <a:r>
              <a:rPr lang="en-US" altLang="pt-BR" dirty="0" err="1"/>
              <a:t>Objetos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3D: </a:t>
            </a:r>
            <a:r>
              <a:rPr lang="en-US" altLang="pt-BR" dirty="0" err="1"/>
              <a:t>Quadtrees</a:t>
            </a:r>
            <a:r>
              <a:rPr lang="en-US" altLang="pt-BR" dirty="0"/>
              <a:t> e </a:t>
            </a:r>
            <a:r>
              <a:rPr lang="en-US" altLang="pt-BR" dirty="0" err="1"/>
              <a:t>Octrees</a:t>
            </a:r>
            <a:endParaRPr lang="pt-BR" altLang="pt-BR" sz="1600" dirty="0"/>
          </a:p>
        </p:txBody>
      </p:sp>
      <p:sp>
        <p:nvSpPr>
          <p:cNvPr id="645125" name="Text Box 5"/>
          <p:cNvSpPr txBox="1">
            <a:spLocks noChangeArrowheads="1"/>
          </p:cNvSpPr>
          <p:nvPr/>
        </p:nvSpPr>
        <p:spPr bwMode="auto">
          <a:xfrm>
            <a:off x="974725" y="5645150"/>
            <a:ext cx="6411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FFFFFF"/>
              </a:buClr>
            </a:pPr>
            <a:r>
              <a:rPr lang="pt-BR" altLang="pt-BR" sz="2000">
                <a:solidFill>
                  <a:srgbClr val="FF0000"/>
                </a:solidFill>
                <a:effectLst/>
              </a:rPr>
              <a:t>Grau de Resolução Desejado         Quadtree Resultante</a:t>
            </a:r>
          </a:p>
        </p:txBody>
      </p:sp>
      <p:pic>
        <p:nvPicPr>
          <p:cNvPr id="96293" name="Picture 37" descr="D:\Aulas\ComputacaoGrafica\CG\modelagem3d\wf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3152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804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8" name="Picture 38" descr="D:\Aulas\ComputacaoGrafica\CG\modelagem3d\wf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22226"/>
            <a:ext cx="8568952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8382000" cy="609600"/>
          </a:xfrm>
          <a:noFill/>
          <a:ln/>
        </p:spPr>
        <p:txBody>
          <a:bodyPr/>
          <a:lstStyle/>
          <a:p>
            <a:r>
              <a:rPr lang="en-US" altLang="pt-BR" sz="2800" dirty="0" err="1" smtClean="0"/>
              <a:t>Otimização</a:t>
            </a:r>
            <a:r>
              <a:rPr lang="en-US" altLang="pt-BR" sz="2800" dirty="0" smtClean="0"/>
              <a:t> </a:t>
            </a:r>
            <a:r>
              <a:rPr lang="en-US" altLang="pt-BR" sz="2800" dirty="0"/>
              <a:t>de </a:t>
            </a:r>
            <a:r>
              <a:rPr lang="en-US" altLang="pt-BR" sz="2800" dirty="0" err="1"/>
              <a:t>Quadtrees</a:t>
            </a:r>
            <a:r>
              <a:rPr lang="en-US" altLang="pt-BR" sz="2800" dirty="0"/>
              <a:t>: </a:t>
            </a:r>
            <a:r>
              <a:rPr lang="en-US" altLang="pt-BR" sz="2800" dirty="0" err="1"/>
              <a:t>Eliminação</a:t>
            </a:r>
            <a:r>
              <a:rPr lang="en-US" altLang="pt-BR" sz="2800" dirty="0"/>
              <a:t> dos </a:t>
            </a:r>
            <a:r>
              <a:rPr lang="en-US" altLang="pt-BR" sz="2800" dirty="0" err="1"/>
              <a:t>nodos</a:t>
            </a:r>
            <a:r>
              <a:rPr lang="en-US" altLang="pt-BR" sz="2800" dirty="0"/>
              <a:t> </a:t>
            </a:r>
            <a:r>
              <a:rPr lang="en-US" altLang="pt-BR" sz="2800" dirty="0" err="1"/>
              <a:t>representando</a:t>
            </a:r>
            <a:r>
              <a:rPr lang="en-US" altLang="pt-BR" sz="2800" dirty="0"/>
              <a:t> </a:t>
            </a:r>
            <a:r>
              <a:rPr lang="en-US" altLang="pt-BR" sz="2800" dirty="0" err="1"/>
              <a:t>espaços</a:t>
            </a:r>
            <a:r>
              <a:rPr lang="en-US" altLang="pt-BR" sz="2800" dirty="0"/>
              <a:t> </a:t>
            </a:r>
            <a:r>
              <a:rPr lang="en-US" altLang="pt-BR" sz="2800" dirty="0" err="1"/>
              <a:t>vazios</a:t>
            </a:r>
            <a:endParaRPr lang="pt-BR" altLang="pt-BR" sz="1200" dirty="0"/>
          </a:p>
        </p:txBody>
      </p:sp>
      <p:sp>
        <p:nvSpPr>
          <p:cNvPr id="649220" name="Text Box 4"/>
          <p:cNvSpPr txBox="1">
            <a:spLocks noChangeArrowheads="1"/>
          </p:cNvSpPr>
          <p:nvPr/>
        </p:nvSpPr>
        <p:spPr bwMode="auto">
          <a:xfrm>
            <a:off x="1143000" y="1828800"/>
            <a:ext cx="2163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FFFFFF"/>
              </a:buClr>
            </a:pPr>
            <a:r>
              <a:rPr lang="pt-BR" altLang="pt-BR" sz="2000">
                <a:solidFill>
                  <a:srgbClr val="FF0000"/>
                </a:solidFill>
                <a:effectLst/>
              </a:rPr>
              <a:t>Quadtree Original</a:t>
            </a:r>
          </a:p>
        </p:txBody>
      </p:sp>
      <p:sp>
        <p:nvSpPr>
          <p:cNvPr id="649222" name="Text Box 6"/>
          <p:cNvSpPr txBox="1">
            <a:spLocks noChangeArrowheads="1"/>
          </p:cNvSpPr>
          <p:nvPr/>
        </p:nvSpPr>
        <p:spPr bwMode="auto">
          <a:xfrm>
            <a:off x="1143000" y="4419600"/>
            <a:ext cx="2416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FFFFFF"/>
              </a:buClr>
            </a:pPr>
            <a:r>
              <a:rPr lang="pt-BR" altLang="pt-BR" sz="2000">
                <a:solidFill>
                  <a:srgbClr val="FF0000"/>
                </a:solidFill>
                <a:effectLst/>
              </a:rPr>
              <a:t>Quadtree Otimizada</a:t>
            </a:r>
          </a:p>
        </p:txBody>
      </p:sp>
    </p:spTree>
    <p:extLst>
      <p:ext uri="{BB962C8B-B14F-4D97-AF65-F5344CB8AC3E}">
        <p14:creationId xmlns:p14="http://schemas.microsoft.com/office/powerpoint/2010/main" val="1366034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1" name="Rectangle 3"/>
          <p:cNvSpPr>
            <a:spLocks noGrp="1" noChangeArrowheads="1"/>
          </p:cNvSpPr>
          <p:nvPr>
            <p:ph type="title"/>
          </p:nvPr>
        </p:nvSpPr>
        <p:spPr>
          <a:xfrm>
            <a:off x="395536" y="548680"/>
            <a:ext cx="8382000" cy="457200"/>
          </a:xfrm>
          <a:noFill/>
          <a:ln/>
        </p:spPr>
        <p:txBody>
          <a:bodyPr/>
          <a:lstStyle/>
          <a:p>
            <a:r>
              <a:rPr lang="en-US" altLang="pt-BR" dirty="0" err="1" smtClean="0"/>
              <a:t>Representação</a:t>
            </a:r>
            <a:r>
              <a:rPr lang="en-US" altLang="pt-BR" dirty="0" smtClean="0"/>
              <a:t> </a:t>
            </a:r>
            <a:r>
              <a:rPr lang="en-US" altLang="pt-BR" dirty="0"/>
              <a:t>de </a:t>
            </a:r>
            <a:r>
              <a:rPr lang="en-US" altLang="pt-BR" dirty="0" err="1"/>
              <a:t>Objetos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3D:  </a:t>
            </a:r>
            <a:r>
              <a:rPr lang="en-US" altLang="pt-BR" dirty="0" err="1"/>
              <a:t>Quadtrees</a:t>
            </a:r>
            <a:r>
              <a:rPr lang="en-US" altLang="pt-BR" dirty="0"/>
              <a:t> e </a:t>
            </a:r>
            <a:r>
              <a:rPr lang="en-US" altLang="pt-BR" dirty="0" err="1"/>
              <a:t>Octrees</a:t>
            </a:r>
            <a:endParaRPr lang="pt-BR" altLang="pt-BR" sz="1600" dirty="0"/>
          </a:p>
        </p:txBody>
      </p:sp>
      <p:sp>
        <p:nvSpPr>
          <p:cNvPr id="585730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1556792"/>
            <a:ext cx="8382000" cy="4343400"/>
          </a:xfrm>
        </p:spPr>
        <p:txBody>
          <a:bodyPr/>
          <a:lstStyle/>
          <a:p>
            <a:r>
              <a:rPr lang="pt-BR" altLang="pt-BR" dirty="0"/>
              <a:t>Octree:</a:t>
            </a:r>
          </a:p>
          <a:p>
            <a:pPr lvl="1"/>
            <a:r>
              <a:rPr kumimoji="0" lang="pt-BR" altLang="pt-BR" dirty="0">
                <a:effectLst/>
                <a:latin typeface="Arial" charset="0"/>
              </a:rPr>
              <a:t>Um </a:t>
            </a:r>
            <a:r>
              <a:rPr kumimoji="0" lang="pt-BR" altLang="pt-BR" dirty="0">
                <a:solidFill>
                  <a:srgbClr val="FFFF99"/>
                </a:solidFill>
                <a:effectLst/>
                <a:latin typeface="Arial" charset="0"/>
              </a:rPr>
              <a:t>Octree</a:t>
            </a:r>
            <a:r>
              <a:rPr kumimoji="0" lang="pt-BR" altLang="pt-BR" dirty="0">
                <a:effectLst/>
                <a:latin typeface="Arial" charset="0"/>
              </a:rPr>
              <a:t> é a progressão natural de um quadtree para representação de um espaço tridimensional. </a:t>
            </a:r>
          </a:p>
          <a:p>
            <a:pPr lvl="1"/>
            <a:r>
              <a:rPr kumimoji="0" lang="pt-BR" altLang="pt-BR" dirty="0">
                <a:effectLst/>
                <a:latin typeface="Arial" charset="0"/>
              </a:rPr>
              <a:t>Octrees dividem um objeto de três dimensões em 8 cubos menores chamados de células ou octantes. </a:t>
            </a:r>
          </a:p>
          <a:p>
            <a:pPr lvl="1"/>
            <a:r>
              <a:rPr kumimoji="0" lang="pt-BR" altLang="pt-BR" dirty="0">
                <a:effectLst/>
                <a:latin typeface="Arial" charset="0"/>
              </a:rPr>
              <a:t>Se alguma das células resultantes é homogênea, isto é, se a célula está inteiramente dentro ou fora do objeto, essa célula não será mais dividida. </a:t>
            </a:r>
          </a:p>
        </p:txBody>
      </p:sp>
    </p:spTree>
    <p:extLst>
      <p:ext uri="{BB962C8B-B14F-4D97-AF65-F5344CB8AC3E}">
        <p14:creationId xmlns:p14="http://schemas.microsoft.com/office/powerpoint/2010/main" val="479331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382000" cy="457200"/>
          </a:xfrm>
          <a:noFill/>
          <a:ln/>
        </p:spPr>
        <p:txBody>
          <a:bodyPr/>
          <a:lstStyle/>
          <a:p>
            <a:r>
              <a:rPr lang="en-US" altLang="pt-BR"/>
              <a:t>6.4. Representação de Objetos em 3D:  Quadtrees e Octrees</a:t>
            </a:r>
            <a:endParaRPr lang="pt-BR" altLang="pt-BR" sz="1600"/>
          </a:p>
        </p:txBody>
      </p:sp>
      <p:sp>
        <p:nvSpPr>
          <p:cNvPr id="64717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382000" cy="43434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t-BR" altLang="pt-BR" sz="2800" dirty="0"/>
              <a:t>Octree:</a:t>
            </a:r>
          </a:p>
          <a:p>
            <a:pPr lvl="1">
              <a:spcBef>
                <a:spcPts val="1200"/>
              </a:spcBef>
            </a:pPr>
            <a:r>
              <a:rPr lang="pt-BR" altLang="pt-BR" sz="2400" i="1" dirty="0">
                <a:sym typeface="Symbol" pitchFamily="18" charset="2"/>
              </a:rPr>
              <a:t>Octree</a:t>
            </a:r>
            <a:r>
              <a:rPr lang="pt-BR" altLang="pt-BR" sz="2400" dirty="0">
                <a:sym typeface="Symbol" pitchFamily="18" charset="2"/>
              </a:rPr>
              <a:t> é equivalente à matriz de voxel, mas ocupa menos memória</a:t>
            </a:r>
          </a:p>
          <a:p>
            <a:pPr lvl="1">
              <a:spcBef>
                <a:spcPts val="1200"/>
              </a:spcBef>
            </a:pPr>
            <a:r>
              <a:rPr lang="pt-BR" altLang="pt-BR" sz="2400" dirty="0">
                <a:sym typeface="Symbol" pitchFamily="18" charset="2"/>
              </a:rPr>
              <a:t>Na </a:t>
            </a:r>
            <a:r>
              <a:rPr lang="pt-BR" altLang="pt-BR" sz="2400" i="1" dirty="0">
                <a:sym typeface="Symbol" pitchFamily="18" charset="2"/>
              </a:rPr>
              <a:t>octree</a:t>
            </a:r>
            <a:r>
              <a:rPr lang="pt-BR" altLang="pt-BR" sz="2400" dirty="0">
                <a:sym typeface="Symbol" pitchFamily="18" charset="2"/>
              </a:rPr>
              <a:t> a resolução varia ao longo do modelo</a:t>
            </a:r>
          </a:p>
          <a:p>
            <a:pPr lvl="1">
              <a:spcBef>
                <a:spcPts val="1200"/>
              </a:spcBef>
            </a:pPr>
            <a:r>
              <a:rPr lang="pt-BR" altLang="pt-BR" sz="2400" i="1" dirty="0">
                <a:sym typeface="Symbol" pitchFamily="18" charset="2"/>
              </a:rPr>
              <a:t>Octree</a:t>
            </a:r>
            <a:r>
              <a:rPr lang="pt-BR" altLang="pt-BR" sz="2400" dirty="0">
                <a:sym typeface="Symbol" pitchFamily="18" charset="2"/>
              </a:rPr>
              <a:t> é uma estrutura hierárquica 8-ária</a:t>
            </a:r>
          </a:p>
          <a:p>
            <a:pPr lvl="1">
              <a:spcBef>
                <a:spcPts val="1200"/>
              </a:spcBef>
            </a:pPr>
            <a:r>
              <a:rPr lang="pt-BR" altLang="pt-BR" sz="2400" dirty="0">
                <a:sym typeface="Symbol" pitchFamily="18" charset="2"/>
              </a:rPr>
              <a:t>Cada nó da </a:t>
            </a:r>
            <a:r>
              <a:rPr lang="pt-BR" altLang="pt-BR" sz="2400" i="1" dirty="0">
                <a:sym typeface="Symbol" pitchFamily="18" charset="2"/>
              </a:rPr>
              <a:t>octree</a:t>
            </a:r>
            <a:r>
              <a:rPr lang="pt-BR" altLang="pt-BR" sz="2400" dirty="0">
                <a:sym typeface="Symbol" pitchFamily="18" charset="2"/>
              </a:rPr>
              <a:t> corresponde a uma região cúbica do universo</a:t>
            </a:r>
          </a:p>
          <a:p>
            <a:pPr lvl="1">
              <a:spcBef>
                <a:spcPts val="1200"/>
              </a:spcBef>
            </a:pPr>
            <a:r>
              <a:rPr lang="pt-BR" altLang="pt-BR" sz="2400" dirty="0">
                <a:sym typeface="Symbol" pitchFamily="18" charset="2"/>
              </a:rPr>
              <a:t>O valor de cada nó é atribuído da mesma forma que na </a:t>
            </a:r>
            <a:r>
              <a:rPr lang="pt-BR" altLang="pt-BR" sz="2400" i="1" dirty="0">
                <a:sym typeface="Symbol" pitchFamily="18" charset="2"/>
              </a:rPr>
              <a:t>quadtree</a:t>
            </a:r>
          </a:p>
        </p:txBody>
      </p:sp>
    </p:spTree>
    <p:extLst>
      <p:ext uri="{BB962C8B-B14F-4D97-AF65-F5344CB8AC3E}">
        <p14:creationId xmlns:p14="http://schemas.microsoft.com/office/powerpoint/2010/main" val="34694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8637910" cy="793750"/>
          </a:xfrm>
          <a:noFill/>
          <a:ln/>
        </p:spPr>
        <p:txBody>
          <a:bodyPr/>
          <a:lstStyle/>
          <a:p>
            <a:r>
              <a:rPr lang="en-US" altLang="pt-BR" sz="2800" dirty="0" err="1" smtClean="0"/>
              <a:t>Representação</a:t>
            </a:r>
            <a:r>
              <a:rPr lang="en-US" altLang="pt-BR" sz="2800" dirty="0" smtClean="0"/>
              <a:t> </a:t>
            </a:r>
            <a:r>
              <a:rPr lang="en-US" altLang="pt-BR" sz="2800" dirty="0"/>
              <a:t>de </a:t>
            </a:r>
            <a:r>
              <a:rPr lang="en-US" altLang="pt-BR" sz="2800" dirty="0" err="1"/>
              <a:t>Objetos</a:t>
            </a:r>
            <a:r>
              <a:rPr lang="en-US" altLang="pt-BR" sz="2800" dirty="0"/>
              <a:t> </a:t>
            </a:r>
            <a:r>
              <a:rPr lang="en-US" altLang="pt-BR" sz="2800" dirty="0" err="1"/>
              <a:t>em</a:t>
            </a:r>
            <a:r>
              <a:rPr lang="en-US" altLang="pt-BR" sz="2800" dirty="0"/>
              <a:t> 3D: </a:t>
            </a:r>
            <a:r>
              <a:rPr lang="en-US" altLang="pt-BR" sz="2800" dirty="0" err="1"/>
              <a:t>Quadtrees</a:t>
            </a:r>
            <a:r>
              <a:rPr lang="en-US" altLang="pt-BR" sz="2800" dirty="0"/>
              <a:t> e </a:t>
            </a:r>
            <a:r>
              <a:rPr lang="en-US" altLang="pt-BR" sz="2800" dirty="0" err="1"/>
              <a:t>Octrees</a:t>
            </a:r>
            <a:endParaRPr lang="pt-BR" altLang="pt-BR" sz="1200" dirty="0"/>
          </a:p>
        </p:txBody>
      </p:sp>
      <p:pic>
        <p:nvPicPr>
          <p:cNvPr id="98340" name="Picture 36" descr="D:\Aulas\ComputacaoGrafica\CG\modelagem3d\wf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7056784" cy="476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68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8637910" cy="793750"/>
          </a:xfrm>
          <a:noFill/>
          <a:ln/>
        </p:spPr>
        <p:txBody>
          <a:bodyPr/>
          <a:lstStyle/>
          <a:p>
            <a:r>
              <a:rPr lang="en-US" altLang="pt-BR" sz="2800" dirty="0" err="1" smtClean="0"/>
              <a:t>Representação</a:t>
            </a:r>
            <a:r>
              <a:rPr lang="en-US" altLang="pt-BR" sz="2800" dirty="0" smtClean="0"/>
              <a:t> </a:t>
            </a:r>
            <a:r>
              <a:rPr lang="en-US" altLang="pt-BR" sz="2800" dirty="0"/>
              <a:t>de </a:t>
            </a:r>
            <a:r>
              <a:rPr lang="en-US" altLang="pt-BR" sz="2800" dirty="0" err="1"/>
              <a:t>Objetos</a:t>
            </a:r>
            <a:r>
              <a:rPr lang="en-US" altLang="pt-BR" sz="2800" dirty="0"/>
              <a:t> </a:t>
            </a:r>
            <a:r>
              <a:rPr lang="en-US" altLang="pt-BR" sz="2800" dirty="0" err="1"/>
              <a:t>em</a:t>
            </a:r>
            <a:r>
              <a:rPr lang="en-US" altLang="pt-BR" sz="2800" dirty="0"/>
              <a:t> 3D: </a:t>
            </a:r>
            <a:r>
              <a:rPr lang="en-US" altLang="pt-BR" sz="2800" dirty="0" err="1"/>
              <a:t>Quadtrees</a:t>
            </a:r>
            <a:r>
              <a:rPr lang="en-US" altLang="pt-BR" sz="2800" dirty="0"/>
              <a:t> e </a:t>
            </a:r>
            <a:r>
              <a:rPr lang="en-US" altLang="pt-BR" sz="2800" dirty="0" err="1"/>
              <a:t>Octrees</a:t>
            </a:r>
            <a:endParaRPr lang="pt-BR" altLang="pt-BR" sz="1200" dirty="0"/>
          </a:p>
        </p:txBody>
      </p:sp>
      <p:pic>
        <p:nvPicPr>
          <p:cNvPr id="98340" name="Picture 36" descr="D:\Aulas\ComputacaoGrafica\CG\modelagem3d\wf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7056784" cy="476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899592" y="2996952"/>
            <a:ext cx="1872208" cy="151216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508104" y="2996952"/>
            <a:ext cx="2664296" cy="90848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072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8637910" cy="793750"/>
          </a:xfrm>
          <a:noFill/>
          <a:ln/>
        </p:spPr>
        <p:txBody>
          <a:bodyPr/>
          <a:lstStyle/>
          <a:p>
            <a:r>
              <a:rPr lang="en-US" altLang="pt-BR" sz="2800" dirty="0" err="1" smtClean="0"/>
              <a:t>Representação</a:t>
            </a:r>
            <a:r>
              <a:rPr lang="en-US" altLang="pt-BR" sz="2800" dirty="0" smtClean="0"/>
              <a:t> </a:t>
            </a:r>
            <a:r>
              <a:rPr lang="en-US" altLang="pt-BR" sz="2800" dirty="0"/>
              <a:t>de </a:t>
            </a:r>
            <a:r>
              <a:rPr lang="en-US" altLang="pt-BR" sz="2800" dirty="0" err="1"/>
              <a:t>Objetos</a:t>
            </a:r>
            <a:r>
              <a:rPr lang="en-US" altLang="pt-BR" sz="2800" dirty="0"/>
              <a:t> </a:t>
            </a:r>
            <a:r>
              <a:rPr lang="en-US" altLang="pt-BR" sz="2800" dirty="0" err="1"/>
              <a:t>em</a:t>
            </a:r>
            <a:r>
              <a:rPr lang="en-US" altLang="pt-BR" sz="2800" dirty="0"/>
              <a:t> 3D: </a:t>
            </a:r>
            <a:r>
              <a:rPr lang="en-US" altLang="pt-BR" sz="2800" dirty="0" err="1"/>
              <a:t>Quadtrees</a:t>
            </a:r>
            <a:r>
              <a:rPr lang="en-US" altLang="pt-BR" sz="2800" dirty="0"/>
              <a:t> e </a:t>
            </a:r>
            <a:r>
              <a:rPr lang="en-US" altLang="pt-BR" sz="2800" dirty="0" err="1"/>
              <a:t>Octrees</a:t>
            </a:r>
            <a:endParaRPr lang="pt-BR" altLang="pt-BR" sz="1200" dirty="0"/>
          </a:p>
        </p:txBody>
      </p:sp>
      <p:pic>
        <p:nvPicPr>
          <p:cNvPr id="98340" name="Picture 36" descr="D:\Aulas\ComputacaoGrafica\CG\modelagem3d\wf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7056784" cy="476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1619672" y="5013176"/>
            <a:ext cx="792088" cy="75608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724128" y="5467418"/>
            <a:ext cx="2664296" cy="90848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Requisitos para Técnicas de Representação de Objetos em Computação Gráfica</a:t>
            </a:r>
          </a:p>
        </p:txBody>
      </p:sp>
      <p:sp>
        <p:nvSpPr>
          <p:cNvPr id="58061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2149612"/>
            <a:ext cx="8637911" cy="470535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2600" dirty="0" smtClean="0"/>
              <a:t>Acesso rápido, simplicidade e economia de memória</a:t>
            </a:r>
          </a:p>
          <a:p>
            <a:pPr>
              <a:lnSpc>
                <a:spcPct val="90000"/>
              </a:lnSpc>
              <a:defRPr/>
            </a:pPr>
            <a:r>
              <a:rPr lang="pt-BR" sz="2600" dirty="0" smtClean="0"/>
              <a:t>Evitar ambigüidades</a:t>
            </a:r>
          </a:p>
          <a:p>
            <a:pPr>
              <a:lnSpc>
                <a:spcPct val="90000"/>
              </a:lnSpc>
              <a:defRPr/>
            </a:pPr>
            <a:r>
              <a:rPr lang="pt-BR" sz="2600" dirty="0" smtClean="0"/>
              <a:t>Suportar interação</a:t>
            </a:r>
          </a:p>
          <a:p>
            <a:pPr>
              <a:lnSpc>
                <a:spcPct val="90000"/>
              </a:lnSpc>
              <a:defRPr/>
            </a:pPr>
            <a:r>
              <a:rPr lang="pt-BR" sz="2600" dirty="0" smtClean="0"/>
              <a:t>Suportar transformações geométricas</a:t>
            </a:r>
          </a:p>
          <a:p>
            <a:pPr>
              <a:lnSpc>
                <a:spcPct val="90000"/>
              </a:lnSpc>
              <a:defRPr/>
            </a:pPr>
            <a:r>
              <a:rPr lang="pt-BR" sz="2600" dirty="0" smtClean="0"/>
              <a:t>Suportar operações de combinação, construção</a:t>
            </a:r>
          </a:p>
          <a:p>
            <a:pPr>
              <a:lnSpc>
                <a:spcPct val="90000"/>
              </a:lnSpc>
              <a:defRPr/>
            </a:pPr>
            <a:r>
              <a:rPr lang="pt-BR" sz="2600" dirty="0" smtClean="0"/>
              <a:t>Generalidade, capazes de representar qualquer tipo de objeto</a:t>
            </a:r>
          </a:p>
          <a:p>
            <a:pPr>
              <a:lnSpc>
                <a:spcPct val="90000"/>
              </a:lnSpc>
              <a:defRPr/>
            </a:pPr>
            <a:r>
              <a:rPr lang="pt-BR" sz="2600" dirty="0" smtClean="0"/>
              <a:t>Exatidão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8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8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8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8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8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8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382000" cy="381000"/>
          </a:xfrm>
        </p:spPr>
        <p:txBody>
          <a:bodyPr/>
          <a:lstStyle/>
          <a:p>
            <a:r>
              <a:rPr lang="pt-BR" altLang="pt-BR" sz="2800" dirty="0"/>
              <a:t>Octree: Distribuição de dados em 3D a ser Modelada</a:t>
            </a:r>
          </a:p>
        </p:txBody>
      </p:sp>
      <p:pic>
        <p:nvPicPr>
          <p:cNvPr id="115714" name="Picture 2" descr="D:\Aulas\ComputacaoGrafica\CG\2020.1\PPTs 2020\octre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9781"/>
            <a:ext cx="762000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38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382000" cy="381000"/>
          </a:xfrm>
        </p:spPr>
        <p:txBody>
          <a:bodyPr/>
          <a:lstStyle/>
          <a:p>
            <a:r>
              <a:rPr lang="pt-BR" altLang="pt-BR" sz="2800" dirty="0"/>
              <a:t>Octree: Modelagem como Árvore de Subdivisão Espacial</a:t>
            </a:r>
          </a:p>
        </p:txBody>
      </p:sp>
      <p:pic>
        <p:nvPicPr>
          <p:cNvPr id="116738" name="Picture 2" descr="D:\Aulas\ComputacaoGrafica\CG\2020.1\PPTs 2020\octre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62000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38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671" y="548680"/>
            <a:ext cx="8382000" cy="381000"/>
          </a:xfrm>
        </p:spPr>
        <p:txBody>
          <a:bodyPr/>
          <a:lstStyle/>
          <a:p>
            <a:r>
              <a:rPr lang="pt-BR" altLang="pt-BR" dirty="0"/>
              <a:t>Octree: Modelagem como Árvore de Subdivisão Espacial</a:t>
            </a:r>
          </a:p>
        </p:txBody>
      </p:sp>
      <p:pic>
        <p:nvPicPr>
          <p:cNvPr id="99361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758063" cy="504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036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382000" cy="381000"/>
          </a:xfrm>
        </p:spPr>
        <p:txBody>
          <a:bodyPr/>
          <a:lstStyle/>
          <a:p>
            <a:r>
              <a:rPr lang="pt-BR" altLang="pt-BR" dirty="0"/>
              <a:t>Octree: Modelagem como Árvore de Subdivisão Espacial</a:t>
            </a:r>
          </a:p>
        </p:txBody>
      </p:sp>
      <p:pic>
        <p:nvPicPr>
          <p:cNvPr id="100386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08720"/>
            <a:ext cx="5400600" cy="577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909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382000" cy="381000"/>
          </a:xfrm>
        </p:spPr>
        <p:txBody>
          <a:bodyPr/>
          <a:lstStyle/>
          <a:p>
            <a:r>
              <a:rPr lang="pt-BR" altLang="pt-BR" sz="1400"/>
              <a:t>Octree: Exemplo de Aplicação Médica</a:t>
            </a:r>
            <a:endParaRPr lang="pt-BR" altLang="pt-BR"/>
          </a:p>
        </p:txBody>
      </p:sp>
      <p:pic>
        <p:nvPicPr>
          <p:cNvPr id="589827" name="Picture 3" descr="C:\Aldo\Aulas\ComputacaoGrafica\CG\quadtre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15400" cy="688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84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76672"/>
            <a:ext cx="8382000" cy="381000"/>
          </a:xfrm>
        </p:spPr>
        <p:txBody>
          <a:bodyPr/>
          <a:lstStyle/>
          <a:p>
            <a:r>
              <a:rPr lang="pt-BR" altLang="pt-BR" sz="2400" dirty="0"/>
              <a:t>Octree: Exemplo de Aplicação Médica</a:t>
            </a:r>
            <a:br>
              <a:rPr lang="pt-BR" altLang="pt-BR" sz="2400" dirty="0"/>
            </a:br>
            <a:r>
              <a:rPr lang="pt-BR" altLang="pt-BR" sz="2400" dirty="0"/>
              <a:t>Reconstrução de Esqueleto </a:t>
            </a:r>
          </a:p>
        </p:txBody>
      </p:sp>
      <p:pic>
        <p:nvPicPr>
          <p:cNvPr id="117762" name="Picture 2" descr="D:\Aulas\ComputacaoGrafica\CG\2020.1\PPTs 2020\octree3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409983" cy="53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56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https://blog.kitware.com/wp-content/uploads/2019/09/OctreeCD-DemoOctreeWithMe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0"/>
            <a:ext cx="11123363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37910" cy="793750"/>
          </a:xfrm>
        </p:spPr>
        <p:txBody>
          <a:bodyPr/>
          <a:lstStyle/>
          <a:p>
            <a:r>
              <a:rPr lang="pt-BR" dirty="0" smtClean="0"/>
              <a:t>Detecção de colisão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20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332656"/>
            <a:ext cx="7772400" cy="1470025"/>
          </a:xfrm>
        </p:spPr>
        <p:txBody>
          <a:bodyPr/>
          <a:lstStyle/>
          <a:p>
            <a:r>
              <a:rPr lang="pt-BR" altLang="pt-BR" sz="2400" dirty="0"/>
              <a:t>Estruturas de Dados para Representação de Objetos em Computação Gráfica</a:t>
            </a:r>
            <a:endParaRPr lang="pt-BR" altLang="pt-BR" sz="2100" dirty="0"/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76600"/>
            <a:ext cx="7772400" cy="1752600"/>
          </a:xfrm>
        </p:spPr>
        <p:txBody>
          <a:bodyPr/>
          <a:lstStyle/>
          <a:p>
            <a:pPr marL="952500" indent="-952500">
              <a:tabLst>
                <a:tab pos="952500" algn="l"/>
              </a:tabLst>
            </a:pPr>
            <a:r>
              <a:rPr lang="pt-BR" altLang="pt-BR" dirty="0" smtClean="0"/>
              <a:t>7.1.3. Geometria </a:t>
            </a:r>
            <a:r>
              <a:rPr lang="pt-BR" altLang="pt-BR" dirty="0"/>
              <a:t>Construtiva </a:t>
            </a:r>
          </a:p>
        </p:txBody>
      </p:sp>
    </p:spTree>
    <p:extLst>
      <p:ext uri="{BB962C8B-B14F-4D97-AF65-F5344CB8AC3E}">
        <p14:creationId xmlns:p14="http://schemas.microsoft.com/office/powerpoint/2010/main" val="4201532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382000" cy="381000"/>
          </a:xfrm>
        </p:spPr>
        <p:txBody>
          <a:bodyPr/>
          <a:lstStyle/>
          <a:p>
            <a:r>
              <a:rPr lang="pt-BR" altLang="pt-BR" dirty="0" smtClean="0"/>
              <a:t>Geometria </a:t>
            </a:r>
            <a:r>
              <a:rPr lang="pt-BR" altLang="pt-BR" dirty="0"/>
              <a:t>Construtiva </a:t>
            </a:r>
          </a:p>
        </p:txBody>
      </p:sp>
      <p:sp>
        <p:nvSpPr>
          <p:cNvPr id="6000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419600"/>
          </a:xfrm>
        </p:spPr>
        <p:txBody>
          <a:bodyPr/>
          <a:lstStyle/>
          <a:p>
            <a:r>
              <a:rPr lang="pt-BR" altLang="pt-BR" sz="2600"/>
              <a:t>Toma primitivas tridimensionais como entrada e aplica </a:t>
            </a:r>
            <a:r>
              <a:rPr lang="pt-BR" altLang="pt-BR" sz="2600">
                <a:solidFill>
                  <a:srgbClr val="FFFF99"/>
                </a:solidFill>
                <a:effectLst/>
              </a:rPr>
              <a:t>operações sobre conjuntos e operadores de translação, escalonamento e rotação</a:t>
            </a:r>
            <a:r>
              <a:rPr lang="pt-BR" altLang="pt-BR" sz="2600"/>
              <a:t> para produzir objetos 3D complexos a partir das primitivas.</a:t>
            </a:r>
            <a:r>
              <a:rPr lang="pt-BR" altLang="pt-BR" sz="2400"/>
              <a:t> </a:t>
            </a:r>
          </a:p>
          <a:p>
            <a:pPr lvl="1"/>
            <a:r>
              <a:rPr lang="pt-BR" altLang="pt-BR" sz="2400"/>
              <a:t>Primitivas incluem cilindros, esferas, cones e outras estruturas normalmente não usadas por outras técnicas.</a:t>
            </a:r>
          </a:p>
          <a:p>
            <a:pPr lvl="1"/>
            <a:r>
              <a:rPr lang="pt-BR" altLang="pt-BR" sz="2400"/>
              <a:t>Implementação destas operações é bastante complexa.</a:t>
            </a:r>
          </a:p>
        </p:txBody>
      </p:sp>
    </p:spTree>
    <p:extLst>
      <p:ext uri="{BB962C8B-B14F-4D97-AF65-F5344CB8AC3E}">
        <p14:creationId xmlns:p14="http://schemas.microsoft.com/office/powerpoint/2010/main" val="2822999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382000" cy="381000"/>
          </a:xfrm>
        </p:spPr>
        <p:txBody>
          <a:bodyPr/>
          <a:lstStyle/>
          <a:p>
            <a:r>
              <a:rPr lang="pt-BR" altLang="pt-BR" dirty="0" smtClean="0"/>
              <a:t>Geometria </a:t>
            </a:r>
            <a:r>
              <a:rPr lang="pt-BR" altLang="pt-BR" dirty="0"/>
              <a:t>Construtiva: Operações Básicas </a:t>
            </a:r>
          </a:p>
        </p:txBody>
      </p:sp>
      <p:sp>
        <p:nvSpPr>
          <p:cNvPr id="6031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419600"/>
          </a:xfrm>
        </p:spPr>
        <p:txBody>
          <a:bodyPr/>
          <a:lstStyle/>
          <a:p>
            <a:r>
              <a:rPr lang="pt-BR" altLang="pt-BR" sz="2400" dirty="0">
                <a:solidFill>
                  <a:srgbClr val="FFFF99"/>
                </a:solidFill>
                <a:effectLst/>
              </a:rPr>
              <a:t>União</a:t>
            </a:r>
            <a:r>
              <a:rPr lang="pt-BR" altLang="pt-BR" sz="2400" dirty="0"/>
              <a:t>: Duas ou mais formas são unidas. </a:t>
            </a:r>
          </a:p>
          <a:p>
            <a:r>
              <a:rPr lang="pt-BR" altLang="pt-BR" sz="2400" dirty="0">
                <a:solidFill>
                  <a:srgbClr val="FFFF99"/>
                </a:solidFill>
                <a:effectLst/>
              </a:rPr>
              <a:t>Intersecção</a:t>
            </a:r>
            <a:r>
              <a:rPr lang="pt-BR" altLang="pt-BR" sz="2400" dirty="0"/>
              <a:t>: Duas formas são combinadas para fazer um novo objeto consistindo do subespaço comum a ambos.</a:t>
            </a:r>
          </a:p>
          <a:p>
            <a:r>
              <a:rPr lang="pt-BR" altLang="pt-BR" sz="2400" dirty="0">
                <a:solidFill>
                  <a:srgbClr val="FFFF99"/>
                </a:solidFill>
                <a:effectLst/>
              </a:rPr>
              <a:t>Diferença</a:t>
            </a:r>
            <a:r>
              <a:rPr lang="pt-BR" altLang="pt-BR" sz="2400" dirty="0"/>
              <a:t>: Tomamos um objeto inicial e subtraímos dele os volumes do espaço ocupados por todos os objetos subseqüentes.</a:t>
            </a:r>
          </a:p>
          <a:p>
            <a:r>
              <a:rPr lang="pt-BR" altLang="pt-BR" sz="2400" dirty="0">
                <a:solidFill>
                  <a:srgbClr val="FFFF99"/>
                </a:solidFill>
                <a:effectLst/>
              </a:rPr>
              <a:t>Junção</a:t>
            </a:r>
            <a:r>
              <a:rPr lang="pt-BR" altLang="pt-BR" sz="2400" dirty="0"/>
              <a:t> (Merge): Duas ou mais formas são unidas. Permanece apenas o limite/superfície mais externo.</a:t>
            </a:r>
          </a:p>
          <a:p>
            <a:pPr lvl="1"/>
            <a:r>
              <a:rPr lang="pt-BR" altLang="pt-BR" sz="2000" dirty="0"/>
              <a:t>Útil em objetos transparentes</a:t>
            </a:r>
          </a:p>
        </p:txBody>
      </p:sp>
    </p:spTree>
    <p:extLst>
      <p:ext uri="{BB962C8B-B14F-4D97-AF65-F5344CB8AC3E}">
        <p14:creationId xmlns:p14="http://schemas.microsoft.com/office/powerpoint/2010/main" val="125278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Classificação das Técnicas de Representação de Objetos em Computação Gráfica</a:t>
            </a:r>
          </a:p>
        </p:txBody>
      </p:sp>
      <p:sp>
        <p:nvSpPr>
          <p:cNvPr id="602115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2420888"/>
            <a:ext cx="8637911" cy="4705350"/>
          </a:xfrm>
        </p:spPr>
        <p:txBody>
          <a:bodyPr/>
          <a:lstStyle/>
          <a:p>
            <a:pPr>
              <a:defRPr/>
            </a:pPr>
            <a:r>
              <a:rPr lang="pt-BR" sz="2600" dirty="0" smtClean="0"/>
              <a:t>Estruturas baseadas em Listas de Pontos</a:t>
            </a:r>
          </a:p>
          <a:p>
            <a:pPr lvl="1">
              <a:defRPr/>
            </a:pPr>
            <a:r>
              <a:rPr lang="pt-BR" sz="2200" dirty="0" smtClean="0"/>
              <a:t>Modelos de Arame/Linhas</a:t>
            </a:r>
          </a:p>
          <a:p>
            <a:pPr lvl="1">
              <a:defRPr/>
            </a:pPr>
            <a:r>
              <a:rPr lang="pt-BR" sz="2200" dirty="0" smtClean="0"/>
              <a:t>Modelos de Facetas/Superfícies</a:t>
            </a:r>
          </a:p>
          <a:p>
            <a:pPr>
              <a:defRPr/>
            </a:pPr>
            <a:r>
              <a:rPr lang="pt-BR" sz="2600" dirty="0" smtClean="0"/>
              <a:t>Técnicas de Subdivisão do Espaço</a:t>
            </a:r>
          </a:p>
          <a:p>
            <a:pPr lvl="1">
              <a:defRPr/>
            </a:pPr>
            <a:r>
              <a:rPr lang="pt-BR" sz="2200" dirty="0" err="1" smtClean="0"/>
              <a:t>Quadtrees</a:t>
            </a:r>
            <a:endParaRPr lang="pt-BR" sz="2200" dirty="0" smtClean="0"/>
          </a:p>
          <a:p>
            <a:pPr lvl="1">
              <a:defRPr/>
            </a:pPr>
            <a:r>
              <a:rPr lang="pt-BR" sz="2200" dirty="0" err="1" smtClean="0"/>
              <a:t>Octrees</a:t>
            </a:r>
            <a:endParaRPr lang="pt-BR" sz="2200" dirty="0" smtClean="0"/>
          </a:p>
          <a:p>
            <a:pPr>
              <a:defRPr/>
            </a:pPr>
            <a:r>
              <a:rPr lang="pt-BR" sz="2600" dirty="0" smtClean="0"/>
              <a:t>Geometria Construtiva</a:t>
            </a:r>
          </a:p>
          <a:p>
            <a:pPr>
              <a:defRPr/>
            </a:pPr>
            <a:r>
              <a:rPr lang="pt-BR" sz="2600" dirty="0" smtClean="0"/>
              <a:t>Modelos Hierárquicos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2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02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02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602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602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602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02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602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382000" cy="533400"/>
          </a:xfrm>
        </p:spPr>
        <p:txBody>
          <a:bodyPr/>
          <a:lstStyle/>
          <a:p>
            <a:r>
              <a:rPr lang="pt-BR" altLang="pt-BR" dirty="0" smtClean="0"/>
              <a:t>Geometria </a:t>
            </a:r>
            <a:r>
              <a:rPr lang="pt-BR" altLang="pt-BR" dirty="0"/>
              <a:t>Construtiva</a:t>
            </a:r>
          </a:p>
        </p:txBody>
      </p:sp>
      <p:sp>
        <p:nvSpPr>
          <p:cNvPr id="571395" name="Text Box 1027"/>
          <p:cNvSpPr txBox="1">
            <a:spLocks noChangeArrowheads="1"/>
          </p:cNvSpPr>
          <p:nvPr/>
        </p:nvSpPr>
        <p:spPr bwMode="auto">
          <a:xfrm>
            <a:off x="457200" y="1524000"/>
            <a:ext cx="80772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BR" altLang="pt-BR" sz="3000">
                <a:effectLst/>
              </a:rPr>
              <a:t>Operações em Geometria Construtiva: União</a:t>
            </a:r>
            <a:endParaRPr lang="pt-BR" altLang="pt-BR" sz="3800">
              <a:effectLst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132856"/>
            <a:ext cx="3049820" cy="418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334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382000" cy="533400"/>
          </a:xfrm>
        </p:spPr>
        <p:txBody>
          <a:bodyPr/>
          <a:lstStyle/>
          <a:p>
            <a:r>
              <a:rPr lang="pt-BR" altLang="pt-BR" dirty="0" smtClean="0"/>
              <a:t>Geometria </a:t>
            </a:r>
            <a:r>
              <a:rPr lang="pt-BR" altLang="pt-BR" dirty="0"/>
              <a:t>Construtiva</a:t>
            </a:r>
          </a:p>
        </p:txBody>
      </p:sp>
      <p:sp>
        <p:nvSpPr>
          <p:cNvPr id="572419" name="Text Box 3"/>
          <p:cNvSpPr txBox="1">
            <a:spLocks noChangeArrowheads="1"/>
          </p:cNvSpPr>
          <p:nvPr/>
        </p:nvSpPr>
        <p:spPr bwMode="auto">
          <a:xfrm>
            <a:off x="228600" y="1524000"/>
            <a:ext cx="86868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BR" altLang="pt-BR" sz="3000">
                <a:effectLst/>
              </a:rPr>
              <a:t>Operações em Geometria Construtiva: Intersecção</a:t>
            </a:r>
            <a:endParaRPr lang="pt-BR" altLang="pt-BR" sz="3800">
              <a:effectLst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276872"/>
            <a:ext cx="2858616" cy="410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12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382000" cy="533400"/>
          </a:xfrm>
        </p:spPr>
        <p:txBody>
          <a:bodyPr/>
          <a:lstStyle/>
          <a:p>
            <a:r>
              <a:rPr lang="pt-BR" altLang="pt-BR" dirty="0" smtClean="0"/>
              <a:t>Geometria </a:t>
            </a:r>
            <a:r>
              <a:rPr lang="pt-BR" altLang="pt-BR" dirty="0"/>
              <a:t>Construtiva</a:t>
            </a:r>
          </a:p>
        </p:txBody>
      </p:sp>
      <p:sp>
        <p:nvSpPr>
          <p:cNvPr id="573443" name="Text Box 3"/>
          <p:cNvSpPr txBox="1">
            <a:spLocks noChangeArrowheads="1"/>
          </p:cNvSpPr>
          <p:nvPr/>
        </p:nvSpPr>
        <p:spPr bwMode="auto">
          <a:xfrm>
            <a:off x="228600" y="1524000"/>
            <a:ext cx="86868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BR" altLang="pt-BR" sz="3000">
                <a:effectLst/>
              </a:rPr>
              <a:t>Operações em Geometria Construtiva: Diferença</a:t>
            </a:r>
            <a:endParaRPr lang="pt-BR" altLang="pt-BR" sz="3800">
              <a:effectLst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276872"/>
            <a:ext cx="2706136" cy="388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59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382000" cy="533400"/>
          </a:xfrm>
        </p:spPr>
        <p:txBody>
          <a:bodyPr/>
          <a:lstStyle/>
          <a:p>
            <a:r>
              <a:rPr lang="pt-BR" altLang="pt-BR" dirty="0" smtClean="0"/>
              <a:t>Geometria </a:t>
            </a:r>
            <a:r>
              <a:rPr lang="pt-BR" altLang="pt-BR" dirty="0"/>
              <a:t>Construtiva</a:t>
            </a:r>
          </a:p>
        </p:txBody>
      </p:sp>
      <p:sp>
        <p:nvSpPr>
          <p:cNvPr id="604163" name="Text Box 3"/>
          <p:cNvSpPr txBox="1">
            <a:spLocks noChangeArrowheads="1"/>
          </p:cNvSpPr>
          <p:nvPr/>
        </p:nvSpPr>
        <p:spPr bwMode="auto">
          <a:xfrm>
            <a:off x="457200" y="1752600"/>
            <a:ext cx="807720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BR" altLang="pt-BR" sz="3800">
                <a:effectLst/>
              </a:rPr>
              <a:t>Geometria Construtiva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5775" cy="359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493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382000" cy="533400"/>
          </a:xfrm>
        </p:spPr>
        <p:txBody>
          <a:bodyPr/>
          <a:lstStyle/>
          <a:p>
            <a:r>
              <a:rPr lang="pt-BR" altLang="pt-BR" dirty="0" smtClean="0"/>
              <a:t>Geometria </a:t>
            </a:r>
            <a:r>
              <a:rPr lang="pt-BR" altLang="pt-BR" dirty="0"/>
              <a:t>Construtiva</a:t>
            </a:r>
          </a:p>
        </p:txBody>
      </p:sp>
      <p:sp>
        <p:nvSpPr>
          <p:cNvPr id="605187" name="Text Box 3"/>
          <p:cNvSpPr txBox="1">
            <a:spLocks noChangeArrowheads="1"/>
          </p:cNvSpPr>
          <p:nvPr/>
        </p:nvSpPr>
        <p:spPr bwMode="auto">
          <a:xfrm>
            <a:off x="457200" y="1752600"/>
            <a:ext cx="807720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BR" altLang="pt-BR" sz="3800">
                <a:effectLst/>
              </a:rPr>
              <a:t>Geometria Construtiva</a:t>
            </a:r>
          </a:p>
        </p:txBody>
      </p:sp>
      <p:pic>
        <p:nvPicPr>
          <p:cNvPr id="605188" name="Picture 4" descr="C:\Aldo\Aulas\ComputacaoGrafica\CG\csg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3" y="2852936"/>
            <a:ext cx="7484791" cy="31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05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382000" cy="533400"/>
          </a:xfrm>
        </p:spPr>
        <p:txBody>
          <a:bodyPr/>
          <a:lstStyle/>
          <a:p>
            <a:r>
              <a:rPr lang="pt-BR" altLang="pt-BR" dirty="0" smtClean="0"/>
              <a:t>Geometria </a:t>
            </a:r>
            <a:r>
              <a:rPr lang="pt-BR" altLang="pt-BR" dirty="0"/>
              <a:t>Construtiva</a:t>
            </a:r>
          </a:p>
        </p:txBody>
      </p:sp>
      <p:sp>
        <p:nvSpPr>
          <p:cNvPr id="606211" name="Text Box 3"/>
          <p:cNvSpPr txBox="1">
            <a:spLocks noChangeArrowheads="1"/>
          </p:cNvSpPr>
          <p:nvPr/>
        </p:nvSpPr>
        <p:spPr bwMode="auto">
          <a:xfrm>
            <a:off x="457200" y="1752600"/>
            <a:ext cx="807720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BR" altLang="pt-BR" sz="3800">
                <a:effectLst/>
              </a:rPr>
              <a:t>Geometria Construtiva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43" y="2366963"/>
            <a:ext cx="3940314" cy="39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572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7416"/>
            <a:ext cx="8136904" cy="670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784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82844"/>
            <a:ext cx="5616624" cy="669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18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82844"/>
            <a:ext cx="5616624" cy="669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8895460" cy="266681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16644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637910" cy="793750"/>
          </a:xfrm>
        </p:spPr>
        <p:txBody>
          <a:bodyPr/>
          <a:lstStyle/>
          <a:p>
            <a:r>
              <a:rPr lang="pt-BR" dirty="0" smtClean="0"/>
              <a:t>Wiki POV-Ray</a:t>
            </a:r>
            <a:endParaRPr 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70557" cy="487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66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188640"/>
            <a:ext cx="7772400" cy="1470025"/>
          </a:xfrm>
        </p:spPr>
        <p:txBody>
          <a:bodyPr/>
          <a:lstStyle/>
          <a:p>
            <a:r>
              <a:rPr lang="pt-BR" altLang="pt-BR" sz="2400" dirty="0" smtClean="0"/>
              <a:t>Estruturas de Dados para Representação de Objetos em Computação Gráfica</a:t>
            </a:r>
            <a:endParaRPr lang="pt-BR" altLang="pt-BR" sz="2100" dirty="0" smtClean="0"/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76600"/>
            <a:ext cx="7772400" cy="1752600"/>
          </a:xfrm>
        </p:spPr>
        <p:txBody>
          <a:bodyPr/>
          <a:lstStyle/>
          <a:p>
            <a:pPr marL="952500" indent="-952500">
              <a:tabLst>
                <a:tab pos="952500" algn="l"/>
              </a:tabLst>
              <a:defRPr/>
            </a:pPr>
            <a:r>
              <a:rPr lang="pt-BR" sz="3400" dirty="0" smtClean="0"/>
              <a:t>7.1.1. </a:t>
            </a:r>
            <a:r>
              <a:rPr lang="pt-BR" dirty="0" smtClean="0"/>
              <a:t>Estruturas baseadas em Listas de Pontos</a:t>
            </a:r>
          </a:p>
          <a:p>
            <a:pPr marL="1143000" lvl="1" indent="0" algn="ctr">
              <a:buFontTx/>
              <a:buNone/>
              <a:tabLst>
                <a:tab pos="952500" algn="l"/>
              </a:tabLst>
              <a:defRPr/>
            </a:pPr>
            <a:r>
              <a:rPr lang="pt-BR" sz="2200" dirty="0" smtClean="0"/>
              <a:t>Modelos de Arame/Linhas</a:t>
            </a:r>
          </a:p>
          <a:p>
            <a:pPr marL="1143000" lvl="1" indent="0" algn="ctr">
              <a:buFontTx/>
              <a:buNone/>
              <a:tabLst>
                <a:tab pos="952500" algn="l"/>
              </a:tabLst>
              <a:defRPr/>
            </a:pPr>
            <a:r>
              <a:rPr lang="pt-BR" sz="2200" dirty="0" smtClean="0"/>
              <a:t>Modelos de Facetas/Superfícies</a:t>
            </a:r>
          </a:p>
          <a:p>
            <a:pPr marL="1143000" lvl="1" indent="0" algn="ctr">
              <a:buFontTx/>
              <a:buNone/>
              <a:tabLst>
                <a:tab pos="952500" algn="l"/>
              </a:tabLst>
              <a:defRPr/>
            </a:pPr>
            <a:r>
              <a:rPr lang="pt-BR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4" name="Picture 2" descr="http://www.lapix.ufsc.br/wp-content/uploads/2016/11/blender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6752" y="-603448"/>
            <a:ext cx="17802225" cy="100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68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404664"/>
            <a:ext cx="7772400" cy="1470025"/>
          </a:xfrm>
        </p:spPr>
        <p:txBody>
          <a:bodyPr/>
          <a:lstStyle/>
          <a:p>
            <a:r>
              <a:rPr lang="pt-BR" altLang="pt-BR" sz="2400" dirty="0"/>
              <a:t>Estruturas de Dados para Representação de Objetos em Computação Gráfica</a:t>
            </a:r>
            <a:endParaRPr lang="pt-BR" altLang="pt-BR" sz="2100" dirty="0"/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76600"/>
            <a:ext cx="7772400" cy="1752600"/>
          </a:xfrm>
        </p:spPr>
        <p:txBody>
          <a:bodyPr/>
          <a:lstStyle/>
          <a:p>
            <a:pPr marL="952500" indent="-952500">
              <a:tabLst>
                <a:tab pos="952500" algn="l"/>
              </a:tabLst>
            </a:pPr>
            <a:r>
              <a:rPr lang="pt-BR" altLang="pt-BR" sz="3400" dirty="0" smtClean="0"/>
              <a:t>7.1.4. </a:t>
            </a:r>
            <a:r>
              <a:rPr lang="pt-BR" altLang="pt-BR" sz="3400" dirty="0"/>
              <a:t>	</a:t>
            </a:r>
            <a:r>
              <a:rPr lang="pt-BR" altLang="pt-BR" dirty="0"/>
              <a:t>Modelos Hierárquicos</a:t>
            </a:r>
          </a:p>
        </p:txBody>
      </p:sp>
    </p:spTree>
    <p:extLst>
      <p:ext uri="{BB962C8B-B14F-4D97-AF65-F5344CB8AC3E}">
        <p14:creationId xmlns:p14="http://schemas.microsoft.com/office/powerpoint/2010/main" val="3103797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382000" cy="381000"/>
          </a:xfrm>
        </p:spPr>
        <p:txBody>
          <a:bodyPr/>
          <a:lstStyle/>
          <a:p>
            <a:r>
              <a:rPr lang="pt-BR" altLang="pt-BR" dirty="0" smtClean="0"/>
              <a:t>Modelos </a:t>
            </a:r>
            <a:r>
              <a:rPr lang="pt-BR" altLang="pt-BR" dirty="0"/>
              <a:t>Hierárquicos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80728"/>
            <a:ext cx="8382000" cy="526767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pt-BR" altLang="pt-BR" sz="2600" dirty="0"/>
              <a:t>Técnica aplicável a qualquer das representações anteriores</a:t>
            </a:r>
          </a:p>
          <a:p>
            <a:pPr>
              <a:spcBef>
                <a:spcPts val="1800"/>
              </a:spcBef>
            </a:pPr>
            <a:r>
              <a:rPr lang="pt-BR" altLang="pt-BR" sz="2600" dirty="0"/>
              <a:t>Objetos complexos são construídos como hierarquias (árvores) de objetos mais simples representando suas partes</a:t>
            </a:r>
          </a:p>
          <a:p>
            <a:pPr lvl="1">
              <a:spcBef>
                <a:spcPts val="1800"/>
              </a:spcBef>
            </a:pPr>
            <a:r>
              <a:rPr lang="pt-BR" altLang="pt-BR" sz="2200" dirty="0"/>
              <a:t>Organiza o display file por objetos tais quais o usuário os experiencia (“homem”, “árvore”, “robô”)</a:t>
            </a:r>
          </a:p>
          <a:p>
            <a:pPr lvl="1">
              <a:spcBef>
                <a:spcPts val="1800"/>
              </a:spcBef>
            </a:pPr>
            <a:r>
              <a:rPr lang="pt-BR" altLang="pt-BR" sz="2200" dirty="0"/>
              <a:t>Permite melhor controle e a aplicação eficiente de transformações geométricas</a:t>
            </a:r>
          </a:p>
        </p:txBody>
      </p:sp>
    </p:spTree>
    <p:extLst>
      <p:ext uri="{BB962C8B-B14F-4D97-AF65-F5344CB8AC3E}">
        <p14:creationId xmlns:p14="http://schemas.microsoft.com/office/powerpoint/2010/main" val="1067720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382000" cy="381000"/>
          </a:xfrm>
        </p:spPr>
        <p:txBody>
          <a:bodyPr/>
          <a:lstStyle/>
          <a:p>
            <a:r>
              <a:rPr lang="pt-BR" altLang="pt-BR" dirty="0" smtClean="0"/>
              <a:t>Modelos </a:t>
            </a:r>
            <a:r>
              <a:rPr lang="pt-BR" altLang="pt-BR" dirty="0"/>
              <a:t>Hierárquicos</a:t>
            </a:r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>
          <a:xfrm>
            <a:off x="0" y="908720"/>
            <a:ext cx="8991600" cy="533968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t-BR" altLang="pt-BR" sz="2400" dirty="0"/>
              <a:t>Duas formas de implementação:</a:t>
            </a:r>
          </a:p>
          <a:p>
            <a:pPr lvl="1">
              <a:spcBef>
                <a:spcPts val="1200"/>
              </a:spcBef>
            </a:pPr>
            <a:r>
              <a:rPr lang="pt-BR" altLang="pt-BR" sz="2400" dirty="0">
                <a:solidFill>
                  <a:srgbClr val="FFFF99"/>
                </a:solidFill>
                <a:effectLst/>
              </a:rPr>
              <a:t>Procedural</a:t>
            </a:r>
            <a:r>
              <a:rPr lang="pt-BR" altLang="pt-BR" sz="2000" dirty="0"/>
              <a:t>: </a:t>
            </a:r>
          </a:p>
          <a:p>
            <a:pPr lvl="2">
              <a:spcBef>
                <a:spcPts val="1200"/>
              </a:spcBef>
            </a:pPr>
            <a:r>
              <a:rPr lang="pt-BR" altLang="pt-BR" sz="1800" dirty="0">
                <a:effectLst/>
              </a:rPr>
              <a:t>Cada parte de um objeto complexo é representada por uma função que descreve o comportamento desta parte e a desenha de acordo com o contexto momentâneo</a:t>
            </a:r>
          </a:p>
          <a:p>
            <a:pPr lvl="2">
              <a:spcBef>
                <a:spcPts val="1200"/>
              </a:spcBef>
            </a:pPr>
            <a:r>
              <a:rPr lang="pt-BR" altLang="pt-BR" sz="1800" dirty="0">
                <a:effectLst/>
              </a:rPr>
              <a:t>A estrutura hierárquica na verdade é uma árvore de chamadas de funções</a:t>
            </a:r>
          </a:p>
          <a:p>
            <a:pPr lvl="2">
              <a:spcBef>
                <a:spcPts val="1200"/>
              </a:spcBef>
            </a:pPr>
            <a:r>
              <a:rPr lang="pt-BR" altLang="pt-BR" sz="1800" dirty="0">
                <a:effectLst/>
              </a:rPr>
              <a:t>Útil em aplicações fortemente orientadas à animação</a:t>
            </a:r>
          </a:p>
          <a:p>
            <a:pPr lvl="2">
              <a:spcBef>
                <a:spcPts val="1200"/>
              </a:spcBef>
            </a:pPr>
            <a:r>
              <a:rPr lang="pt-BR" altLang="pt-BR" sz="1800" dirty="0">
                <a:effectLst/>
              </a:rPr>
              <a:t> Detalhada no capítulo de Modelos Hierárquicos desta disciplina</a:t>
            </a:r>
          </a:p>
          <a:p>
            <a:pPr lvl="1">
              <a:spcBef>
                <a:spcPts val="1200"/>
              </a:spcBef>
            </a:pPr>
            <a:r>
              <a:rPr lang="pt-BR" altLang="pt-BR" sz="2400" dirty="0">
                <a:solidFill>
                  <a:srgbClr val="FFFF99"/>
                </a:solidFill>
                <a:effectLst/>
              </a:rPr>
              <a:t>Estrutural</a:t>
            </a:r>
            <a:r>
              <a:rPr lang="pt-BR" altLang="pt-BR" sz="2400" dirty="0"/>
              <a:t>:</a:t>
            </a:r>
            <a:endParaRPr lang="pt-BR" altLang="pt-BR" sz="2000" dirty="0"/>
          </a:p>
          <a:p>
            <a:pPr lvl="2">
              <a:spcBef>
                <a:spcPts val="1200"/>
              </a:spcBef>
            </a:pPr>
            <a:r>
              <a:rPr lang="pt-BR" altLang="pt-BR" sz="1800" dirty="0">
                <a:effectLst/>
              </a:rPr>
              <a:t>Estrutura de dados em árvore representa as várias componentes do objeto</a:t>
            </a:r>
          </a:p>
          <a:p>
            <a:pPr lvl="2">
              <a:spcBef>
                <a:spcPts val="1200"/>
              </a:spcBef>
            </a:pPr>
            <a:r>
              <a:rPr lang="pt-BR" altLang="pt-BR" sz="1800" dirty="0">
                <a:effectLst/>
              </a:rPr>
              <a:t>Comportamento é dado pela aplicação de transformações ao objeto</a:t>
            </a:r>
            <a:endParaRPr lang="pt-BR" altLang="pt-BR" sz="1800" dirty="0"/>
          </a:p>
        </p:txBody>
      </p:sp>
    </p:spTree>
    <p:extLst>
      <p:ext uri="{BB962C8B-B14F-4D97-AF65-F5344CB8AC3E}">
        <p14:creationId xmlns:p14="http://schemas.microsoft.com/office/powerpoint/2010/main" val="1528732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382000" cy="533400"/>
          </a:xfrm>
        </p:spPr>
        <p:txBody>
          <a:bodyPr/>
          <a:lstStyle/>
          <a:p>
            <a:r>
              <a:rPr lang="pt-BR" altLang="pt-BR" dirty="0" smtClean="0"/>
              <a:t>Modelos </a:t>
            </a:r>
            <a:r>
              <a:rPr lang="pt-BR" altLang="pt-BR" dirty="0"/>
              <a:t>Hierárquicos</a:t>
            </a:r>
          </a:p>
        </p:txBody>
      </p:sp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228600" y="2209800"/>
            <a:ext cx="2743200" cy="357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BR" altLang="pt-BR" sz="3800">
                <a:effectLst/>
              </a:rPr>
              <a:t>Modelo de Estrutura Hierárquica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BR" altLang="pt-BR" sz="3800">
                <a:effectLst/>
              </a:rPr>
              <a:t>(objetos em uma árvore)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16832"/>
            <a:ext cx="5233244" cy="396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7832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382000" cy="533400"/>
          </a:xfrm>
        </p:spPr>
        <p:txBody>
          <a:bodyPr/>
          <a:lstStyle/>
          <a:p>
            <a:r>
              <a:rPr lang="en-US" altLang="pt-BR" sz="1600"/>
              <a:t>6.2. Representação de Objetos em 3D</a:t>
            </a:r>
            <a:endParaRPr lang="pt-BR" altLang="pt-BR" sz="1600"/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7804472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415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0594" name="Picture 2" descr="http://www.lapix.ufsc.br/wp-content/uploads/2016/11/anime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3" y="21328"/>
            <a:ext cx="9115411" cy="51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126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0594" name="Picture 2" descr="http://www.lapix.ufsc.br/wp-content/uploads/2016/11/anime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3" y="21328"/>
            <a:ext cx="9115411" cy="51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80928"/>
            <a:ext cx="6210304" cy="390027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349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2578" name="Picture 2" descr="http://www.lapix.ufsc.br/wp-content/uploads/2016/11/pikachu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" y="548680"/>
            <a:ext cx="904866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897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755576" y="928688"/>
            <a:ext cx="7499350" cy="5079999"/>
          </a:xfrm>
          <a:prstGeom prst="rect">
            <a:avLst/>
          </a:prstGeom>
          <a:solidFill>
            <a:schemeClr val="bg1">
              <a:lumMod val="85000"/>
            </a:schemeClr>
          </a:solidFill>
          <a:ln w="38160">
            <a:solidFill>
              <a:srgbClr val="161645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en-US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en-US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en-US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algn="ctr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600" dirty="0">
                <a:solidFill>
                  <a:srgbClr val="000000"/>
                </a:solidFill>
                <a:effectLst/>
                <a:latin typeface="Arial" charset="0"/>
              </a:rPr>
              <a:t>Atribuição-Uso Não-Comercial-Compartilhamento pela Licença 2.5 Brasil</a:t>
            </a:r>
          </a:p>
          <a:p>
            <a:pPr marL="192088" indent="-190500" algn="ctr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i="1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i="1" dirty="0">
                <a:solidFill>
                  <a:srgbClr val="000000"/>
                </a:solidFill>
                <a:effectLst/>
                <a:latin typeface="Arial" charset="0"/>
              </a:rPr>
              <a:t>Você pode:</a:t>
            </a: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 - copiar, distribuir, exibir e executar a obra</a:t>
            </a: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 - criar obras derivadas</a:t>
            </a:r>
          </a:p>
          <a:p>
            <a:pPr lvl="1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i="1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i="1" dirty="0">
                <a:solidFill>
                  <a:srgbClr val="000000"/>
                </a:solidFill>
                <a:effectLst/>
                <a:latin typeface="Arial" charset="0"/>
              </a:rPr>
              <a:t>Sob as seguintes condições:</a:t>
            </a: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Atribuição — Você deve dar crédito ao autor original, da forma especificada pelo autor ou licenciante. </a:t>
            </a: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Uso Não-Comercial — Você não pode utilizar esta obra com finalidades comerciais. </a:t>
            </a: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Compartilhamento pela mesma Licença — Se você alterar, transformar, ou criar outra obra com base nesta, você somente poderá distribuir a obra resultante sob uma licença idêntica a esta.</a:t>
            </a: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Para ver uma cópia desta licença, visite http://creativecommons.org/licenses/by-nc-sa/2.5/br/  ou mande uma carta para Creative Commons, 171 Second Street, Suite 300, San Francisco, California, 94105, USA.</a:t>
            </a: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28677" name="Picture 5" descr="D:\Aulas\Estruturas\2020.1\cc.logo.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67" y="1052736"/>
            <a:ext cx="2699767" cy="87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194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382000" cy="457200"/>
          </a:xfrm>
        </p:spPr>
        <p:txBody>
          <a:bodyPr/>
          <a:lstStyle/>
          <a:p>
            <a:r>
              <a:rPr lang="pt-BR" altLang="pt-BR" smtClean="0"/>
              <a:t>7.1.1. Estruturas baseadas em Listas de Pontos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2204864"/>
            <a:ext cx="8915400" cy="4572000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pt-BR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Forma mais simples de se representar tanto estruturas 2D como 3D. Representamos um objeto por três estruturas de dados:</a:t>
            </a:r>
          </a:p>
          <a:p>
            <a:pPr lvl="1">
              <a:spcBef>
                <a:spcPts val="1200"/>
              </a:spcBef>
              <a:defRPr/>
            </a:pPr>
            <a:r>
              <a:rPr lang="pt-BR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Um conjunto de pontos, indicando os vértices  do objeto;</a:t>
            </a:r>
          </a:p>
          <a:p>
            <a:pPr lvl="1">
              <a:spcBef>
                <a:spcPts val="1200"/>
              </a:spcBef>
              <a:defRPr/>
            </a:pPr>
            <a:r>
              <a:rPr lang="pt-BR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Um conjunto de pares (ou listas) destes pontos, indicando quais formam uma aresta (ou polígono) delimitando uma superfície do objeto;</a:t>
            </a:r>
          </a:p>
          <a:p>
            <a:pPr lvl="1">
              <a:spcBef>
                <a:spcPts val="1200"/>
              </a:spcBef>
              <a:defRPr/>
            </a:pPr>
            <a:r>
              <a:rPr lang="pt-BR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Uma conjunto de listas de arestas que formam uma superfície plana pertencente ao objeto (faceta).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8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82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8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Aulas\Estruturas\PPTs 2020\vertical_sigla_PB_fundo_vazado-azul-insaturad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4664"/>
            <a:ext cx="4358225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5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8637910" cy="793750"/>
          </a:xfrm>
        </p:spPr>
        <p:txBody>
          <a:bodyPr/>
          <a:lstStyle/>
          <a:p>
            <a:r>
              <a:rPr lang="pt-BR" altLang="pt-BR" dirty="0" smtClean="0"/>
              <a:t>Representação mais simples: Somente duas listas</a:t>
            </a:r>
          </a:p>
        </p:txBody>
      </p:sp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98984"/>
            <a:ext cx="731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ema do Office">
  <a:themeElements>
    <a:clrScheme name="Custom 1">
      <a:dk1>
        <a:srgbClr val="969696"/>
      </a:dk1>
      <a:lt1>
        <a:srgbClr val="FFFFFF"/>
      </a:lt1>
      <a:dk2>
        <a:srgbClr val="000000"/>
      </a:dk2>
      <a:lt2>
        <a:srgbClr val="FFFFFF"/>
      </a:lt2>
      <a:accent1>
        <a:srgbClr val="CC9900"/>
      </a:accent1>
      <a:accent2>
        <a:srgbClr val="FF5050"/>
      </a:accent2>
      <a:accent3>
        <a:srgbClr val="AAAAAA"/>
      </a:accent3>
      <a:accent4>
        <a:srgbClr val="DADADA"/>
      </a:accent4>
      <a:accent5>
        <a:srgbClr val="E2CAAA"/>
      </a:accent5>
      <a:accent6>
        <a:srgbClr val="E74848"/>
      </a:accent6>
      <a:hlink>
        <a:srgbClr val="FFD147"/>
      </a:hlink>
      <a:folHlink>
        <a:srgbClr val="FFE084"/>
      </a:folHlink>
    </a:clrScheme>
    <a:fontScheme name="Tema do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11036</TotalTime>
  <Words>1788</Words>
  <Application>Microsoft Office PowerPoint</Application>
  <PresentationFormat>On-screen Show (4:3)</PresentationFormat>
  <Paragraphs>223</Paragraphs>
  <Slides>80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2_Tema do Office</vt:lpstr>
      <vt:lpstr>Foto do Photo Editor</vt:lpstr>
      <vt:lpstr>Computação Gráfica:  Capítulo 7 - Representação 3D  </vt:lpstr>
      <vt:lpstr>PowerPoint Presentation</vt:lpstr>
      <vt:lpstr>PowerPoint Presentation</vt:lpstr>
      <vt:lpstr>Computação Gráfica:  Aula 7.1 - Representação 3D  Modelagem de Objetos e Estruturas de Dados para Representação 3D  , Transformações Geométricas em 3D e Projeções Paralelas  Prof. Dr. rer.nat. Aldo von Wangenheim</vt:lpstr>
      <vt:lpstr>Requisitos para Técnicas de Representação de Objetos em Computação Gráfica</vt:lpstr>
      <vt:lpstr>Classificação das Técnicas de Representação de Objetos em Computação Gráfica</vt:lpstr>
      <vt:lpstr>Estruturas de Dados para Representação de Objetos em Computação Gráfica</vt:lpstr>
      <vt:lpstr>7.1.1. Estruturas baseadas em Listas de Pontos</vt:lpstr>
      <vt:lpstr>Representação mais simples: Somente duas listas</vt:lpstr>
      <vt:lpstr>Representação mais simples: Adicionando elementos</vt:lpstr>
      <vt:lpstr>Representação: implementação das listas utilizando ponteiros</vt:lpstr>
      <vt:lpstr>Modelo de Arame de um Esqueleto de Pé (Univ. de Graz)</vt:lpstr>
      <vt:lpstr>PowerPoint Presentation</vt:lpstr>
      <vt:lpstr>PowerPoint Presentation</vt:lpstr>
      <vt:lpstr>Construindo um modelo de arame: Dados iniciais são valores de um segmento de uma superfície porosa.</vt:lpstr>
      <vt:lpstr>Construindo um modelo de arame: Tomamos um grid de pontos sobre a figura, interligamos todos os vizinhos e plotamos com y=claridade. Quanto mais claro, mais alto</vt:lpstr>
      <vt:lpstr>Construindo um modelo de arame: Atribuímos aos segmentos de reta a média do tom de cinza dos seus vértices na imagem original.</vt:lpstr>
      <vt:lpstr>Geração de Dados para Modelos de Arame</vt:lpstr>
      <vt:lpstr>Geração de Dados para Modelos de Arame</vt:lpstr>
      <vt:lpstr>Geração de Dados para Modelos de Arame</vt:lpstr>
      <vt:lpstr>Geração dos Dados para Modelos de Arame</vt:lpstr>
      <vt:lpstr>Geração das Nuvens de Pontos</vt:lpstr>
      <vt:lpstr>Geração das Nuvens de Pontos</vt:lpstr>
      <vt:lpstr>Geração das Grades de Arestas</vt:lpstr>
      <vt:lpstr>Geração das Grades de Arestas: Single Branching</vt:lpstr>
      <vt:lpstr>Geração das Grades de Arestas: Single Branching</vt:lpstr>
      <vt:lpstr>Geração das Grades de Arestas: Single Branching</vt:lpstr>
      <vt:lpstr>Modelo de Arame de uma Cabeça Humana tomografada construída como listas de polígonos triangulares  </vt:lpstr>
      <vt:lpstr>Modelos de Facetas: Adicionando uma Terceira Lista</vt:lpstr>
      <vt:lpstr>Visualização do Modelo de Facetas: Cabeça Humana tomografada construída como listas de triângulos   </vt:lpstr>
      <vt:lpstr>Facetas permitem a definição de normais à superfície e assim o cálculo de reflexão da luz</vt:lpstr>
      <vt:lpstr>Visualização do Modelo de Facetas com bordas “amaciadas”. Artéria Aorta Humana tomografada construída como listas de triângulos   </vt:lpstr>
      <vt:lpstr>Visualização do Modelo de Facetas com bordas “amaciadas”.   (Projeto Cyclops)</vt:lpstr>
      <vt:lpstr>Problemas que podem ocorrer</vt:lpstr>
      <vt:lpstr>Bifurcações das estruturas</vt:lpstr>
      <vt:lpstr>Estruturas de Dados para Representação de Objetos em Computação Gráfica</vt:lpstr>
      <vt:lpstr>7.1.2.  Técnicas de Subdivisão do Espaço</vt:lpstr>
      <vt:lpstr>Representação de Objetos em 3D: Quadtrees e Octrees</vt:lpstr>
      <vt:lpstr>Representação de Objetos em 3D: Quadtrees e Octrees</vt:lpstr>
      <vt:lpstr>Representação de Objetos em 3D: Quadtrees e Octrees</vt:lpstr>
      <vt:lpstr>Representação de Objetos em 3D: Quadtrees e Octrees</vt:lpstr>
      <vt:lpstr>Representação de Objetos em 3D: Quadtrees e Octrees</vt:lpstr>
      <vt:lpstr>Representação de Objetos em 3D: Quadtrees e Octrees</vt:lpstr>
      <vt:lpstr>Otimização de Quadtrees: Eliminação dos nodos representando espaços vazios</vt:lpstr>
      <vt:lpstr>Representação de Objetos em 3D:  Quadtrees e Octrees</vt:lpstr>
      <vt:lpstr>6.4. Representação de Objetos em 3D:  Quadtrees e Octrees</vt:lpstr>
      <vt:lpstr>Representação de Objetos em 3D: Quadtrees e Octrees</vt:lpstr>
      <vt:lpstr>Representação de Objetos em 3D: Quadtrees e Octrees</vt:lpstr>
      <vt:lpstr>Representação de Objetos em 3D: Quadtrees e Octrees</vt:lpstr>
      <vt:lpstr>Octree: Distribuição de dados em 3D a ser Modelada</vt:lpstr>
      <vt:lpstr>Octree: Modelagem como Árvore de Subdivisão Espacial</vt:lpstr>
      <vt:lpstr>Octree: Modelagem como Árvore de Subdivisão Espacial</vt:lpstr>
      <vt:lpstr>Octree: Modelagem como Árvore de Subdivisão Espacial</vt:lpstr>
      <vt:lpstr>Octree: Exemplo de Aplicação Médica</vt:lpstr>
      <vt:lpstr>Octree: Exemplo de Aplicação Médica Reconstrução de Esqueleto </vt:lpstr>
      <vt:lpstr>Detecção de colisão</vt:lpstr>
      <vt:lpstr>Estruturas de Dados para Representação de Objetos em Computação Gráfica</vt:lpstr>
      <vt:lpstr>Geometria Construtiva </vt:lpstr>
      <vt:lpstr>Geometria Construtiva: Operações Básicas </vt:lpstr>
      <vt:lpstr>Geometria Construtiva</vt:lpstr>
      <vt:lpstr>Geometria Construtiva</vt:lpstr>
      <vt:lpstr>Geometria Construtiva</vt:lpstr>
      <vt:lpstr>Geometria Construtiva</vt:lpstr>
      <vt:lpstr>Geometria Construtiva</vt:lpstr>
      <vt:lpstr>Geometria Construtiva</vt:lpstr>
      <vt:lpstr>PowerPoint Presentation</vt:lpstr>
      <vt:lpstr>PowerPoint Presentation</vt:lpstr>
      <vt:lpstr>PowerPoint Presentation</vt:lpstr>
      <vt:lpstr>Wiki POV-Ray</vt:lpstr>
      <vt:lpstr>PowerPoint Presentation</vt:lpstr>
      <vt:lpstr>Estruturas de Dados para Representação de Objetos em Computação Gráfica</vt:lpstr>
      <vt:lpstr>Modelos Hierárquicos</vt:lpstr>
      <vt:lpstr>Modelos Hierárquicos</vt:lpstr>
      <vt:lpstr>Modelos Hierárquicos</vt:lpstr>
      <vt:lpstr>6.2. Representação de Objetos em 3D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Integração de Gerência e Análise Informatizada de Imagens em Sistemas de Informatização Hospitalar  Prof. Dr. rer.nat. Aldo von Wangenheim</dc:title>
  <dc:creator>Prof. Dr. rer. nat. Aldo v. Wangenheim</dc:creator>
  <cp:lastModifiedBy>awangenh</cp:lastModifiedBy>
  <cp:revision>689</cp:revision>
  <dcterms:created xsi:type="dcterms:W3CDTF">1998-08-26T23:05:24Z</dcterms:created>
  <dcterms:modified xsi:type="dcterms:W3CDTF">2020-09-24T14:46:27Z</dcterms:modified>
</cp:coreProperties>
</file>